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8" r:id="rId4"/>
    <p:sldMasterId id="2147483732" r:id="rId5"/>
    <p:sldMasterId id="2147483739" r:id="rId6"/>
    <p:sldMasterId id="2147483768" r:id="rId7"/>
    <p:sldMasterId id="2147483783" r:id="rId8"/>
  </p:sldMasterIdLst>
  <p:notesMasterIdLst>
    <p:notesMasterId r:id="rId51"/>
  </p:notesMasterIdLst>
  <p:handoutMasterIdLst>
    <p:handoutMasterId r:id="rId52"/>
  </p:handoutMasterIdLst>
  <p:sldIdLst>
    <p:sldId id="791" r:id="rId9"/>
    <p:sldId id="754" r:id="rId10"/>
    <p:sldId id="820" r:id="rId11"/>
    <p:sldId id="811" r:id="rId12"/>
    <p:sldId id="821" r:id="rId13"/>
    <p:sldId id="819" r:id="rId14"/>
    <p:sldId id="753" r:id="rId15"/>
    <p:sldId id="752" r:id="rId16"/>
    <p:sldId id="762" r:id="rId17"/>
    <p:sldId id="823" r:id="rId18"/>
    <p:sldId id="825" r:id="rId19"/>
    <p:sldId id="788" r:id="rId20"/>
    <p:sldId id="780" r:id="rId21"/>
    <p:sldId id="774" r:id="rId22"/>
    <p:sldId id="773" r:id="rId23"/>
    <p:sldId id="803" r:id="rId24"/>
    <p:sldId id="790" r:id="rId25"/>
    <p:sldId id="755" r:id="rId26"/>
    <p:sldId id="802" r:id="rId27"/>
    <p:sldId id="758" r:id="rId28"/>
    <p:sldId id="759" r:id="rId29"/>
    <p:sldId id="815" r:id="rId30"/>
    <p:sldId id="816" r:id="rId31"/>
    <p:sldId id="817" r:id="rId32"/>
    <p:sldId id="818" r:id="rId33"/>
    <p:sldId id="789" r:id="rId34"/>
    <p:sldId id="824" r:id="rId35"/>
    <p:sldId id="775" r:id="rId36"/>
    <p:sldId id="776" r:id="rId37"/>
    <p:sldId id="777" r:id="rId38"/>
    <p:sldId id="778" r:id="rId39"/>
    <p:sldId id="779" r:id="rId40"/>
    <p:sldId id="814" r:id="rId41"/>
    <p:sldId id="782" r:id="rId42"/>
    <p:sldId id="809" r:id="rId43"/>
    <p:sldId id="783" r:id="rId44"/>
    <p:sldId id="781" r:id="rId45"/>
    <p:sldId id="765" r:id="rId46"/>
    <p:sldId id="766" r:id="rId47"/>
    <p:sldId id="767" r:id="rId48"/>
    <p:sldId id="724" r:id="rId49"/>
    <p:sldId id="822" r:id="rId50"/>
  </p:sldIdLst>
  <p:sldSz cx="12192000" cy="6858000"/>
  <p:notesSz cx="67833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51"/>
    <a:srgbClr val="004D44"/>
    <a:srgbClr val="565152"/>
    <a:srgbClr val="7030A0"/>
    <a:srgbClr val="A39161"/>
    <a:srgbClr val="BFBFB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201" autoAdjust="0"/>
    <p:restoredTop sz="93049" autoAdjust="0"/>
  </p:normalViewPr>
  <p:slideViewPr>
    <p:cSldViewPr snapToGrid="0">
      <p:cViewPr varScale="1">
        <p:scale>
          <a:sx n="107" d="100"/>
          <a:sy n="107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405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946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2350" y="0"/>
            <a:ext cx="293946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F3C34-8AEB-4C8B-B7E7-037F8D597AAA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3946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2350" y="9428584"/>
            <a:ext cx="293946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D8E19-65A5-4935-AAAA-2942ABC8A9B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5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946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2350" y="0"/>
            <a:ext cx="293946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7A385-8536-4603-B502-0DABCB0C10EB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433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339" y="4777194"/>
            <a:ext cx="542671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3946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2350" y="9428584"/>
            <a:ext cx="293946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2600A-F56C-4AA1-B6C5-24721B71A9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25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AEA25-9355-4D41-99E1-190BA61473E6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364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600A-F56C-4AA1-B6C5-24721B71A9F4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366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600A-F56C-4AA1-B6C5-24721B71A9F4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199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AEA25-9355-4D41-99E1-190BA61473E6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369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AEA25-9355-4D41-99E1-190BA61473E6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304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600A-F56C-4AA1-B6C5-24721B71A9F4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991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c7071f9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c7071f9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375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600A-F56C-4AA1-B6C5-24721B71A9F4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003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3022" y="196570"/>
            <a:ext cx="3273836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23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78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&amp; Subtitle - White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111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500">
                <a:solidFill>
                  <a:srgbClr val="A391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92892" y="99627"/>
            <a:ext cx="3886072" cy="14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29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8985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7" y="0"/>
            <a:ext cx="12243230" cy="688949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6553199" y="2276475"/>
            <a:ext cx="4906962" cy="6884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Klik om de stijl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6553200" y="3007757"/>
            <a:ext cx="4318000" cy="453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1">
                <a:solidFill>
                  <a:srgbClr val="F9E21E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tel 2"/>
          <p:cNvSpPr txBox="1">
            <a:spLocks/>
          </p:cNvSpPr>
          <p:nvPr userDrawn="1"/>
        </p:nvSpPr>
        <p:spPr>
          <a:xfrm>
            <a:off x="6553200" y="3787043"/>
            <a:ext cx="5098156" cy="94804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200" dirty="0" smtClean="0">
                <a:solidFill>
                  <a:srgbClr val="FFFFFF"/>
                </a:solidFill>
                <a:ea typeface="Verdana" charset="0"/>
                <a:cs typeface="Verdana" charset="0"/>
              </a:rPr>
              <a:t>September 12, 2018</a:t>
            </a:r>
          </a:p>
          <a:p>
            <a:endParaRPr lang="nl-NL" sz="1200" dirty="0">
              <a:solidFill>
                <a:srgbClr val="FFFFFF"/>
              </a:solidFill>
              <a:ea typeface="Verdana" charset="0"/>
              <a:cs typeface="Verdana" charset="0"/>
            </a:endParaRPr>
          </a:p>
        </p:txBody>
      </p:sp>
      <p:pic>
        <p:nvPicPr>
          <p:cNvPr id="16" name="Afbeelding 15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636">
          <p15:clr>
            <a:srgbClr val="FBAE40"/>
          </p15:clr>
        </p15:guide>
        <p15:guide id="2" pos="40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99"/>
            <a:ext cx="6096000" cy="6921499"/>
          </a:xfrm>
          <a:prstGeom prst="rect">
            <a:avLst/>
          </a:prstGeom>
        </p:spPr>
      </p:pic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722334" y="2869380"/>
            <a:ext cx="4906962" cy="6884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6553201" y="1082968"/>
            <a:ext cx="4400268" cy="5538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000" b="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pic>
        <p:nvPicPr>
          <p:cNvPr id="28" name="Afbeelding 27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2697706"/>
            <a:ext cx="3758562" cy="3474720"/>
          </a:xfrm>
          <a:prstGeom prst="rect">
            <a:avLst/>
          </a:prstGeom>
        </p:spPr>
      </p:pic>
      <p:sp>
        <p:nvSpPr>
          <p:cNvPr id="43" name="Tijdelijke aanduiding voor tekst 2"/>
          <p:cNvSpPr>
            <a:spLocks noGrp="1"/>
          </p:cNvSpPr>
          <p:nvPr>
            <p:ph type="body" sz="quarter" idx="25" hasCustomPrompt="1"/>
          </p:nvPr>
        </p:nvSpPr>
        <p:spPr>
          <a:xfrm>
            <a:off x="6461410" y="1992752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E17000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44" name="Tijdelijke aanduiding voor tekst 4"/>
          <p:cNvSpPr>
            <a:spLocks noGrp="1"/>
          </p:cNvSpPr>
          <p:nvPr>
            <p:ph type="body" sz="quarter" idx="26" hasCustomPrompt="1"/>
          </p:nvPr>
        </p:nvSpPr>
        <p:spPr>
          <a:xfrm>
            <a:off x="6867810" y="2989697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6" name="Tijdelijke aanduiding voor tekst 4"/>
          <p:cNvSpPr>
            <a:spLocks noGrp="1"/>
          </p:cNvSpPr>
          <p:nvPr>
            <p:ph type="body" sz="quarter" idx="27" hasCustomPrompt="1"/>
          </p:nvPr>
        </p:nvSpPr>
        <p:spPr>
          <a:xfrm>
            <a:off x="6867810" y="3868780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7" name="Tijdelijke aanduiding voor tekst 4"/>
          <p:cNvSpPr>
            <a:spLocks noGrp="1"/>
          </p:cNvSpPr>
          <p:nvPr>
            <p:ph type="body" sz="quarter" idx="28" hasCustomPrompt="1"/>
          </p:nvPr>
        </p:nvSpPr>
        <p:spPr>
          <a:xfrm>
            <a:off x="6867810" y="4716191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8" name="Tijdelijke aanduiding voor tekst 4"/>
          <p:cNvSpPr>
            <a:spLocks noGrp="1"/>
          </p:cNvSpPr>
          <p:nvPr>
            <p:ph type="body" sz="quarter" idx="29" hasCustomPrompt="1"/>
          </p:nvPr>
        </p:nvSpPr>
        <p:spPr>
          <a:xfrm>
            <a:off x="6867810" y="5567995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52" name="Tijdelijke aanduiding voor tekst 4"/>
          <p:cNvSpPr>
            <a:spLocks noGrp="1"/>
          </p:cNvSpPr>
          <p:nvPr>
            <p:ph type="body" sz="quarter" idx="30"/>
          </p:nvPr>
        </p:nvSpPr>
        <p:spPr>
          <a:xfrm>
            <a:off x="722332" y="3583238"/>
            <a:ext cx="4400268" cy="5538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1">
                <a:solidFill>
                  <a:srgbClr val="F9E21E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53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54" name="Tijdelijke aanduiding voor tekst 2"/>
          <p:cNvSpPr>
            <a:spLocks noGrp="1"/>
          </p:cNvSpPr>
          <p:nvPr>
            <p:ph type="body" sz="quarter" idx="32" hasCustomPrompt="1"/>
          </p:nvPr>
        </p:nvSpPr>
        <p:spPr>
          <a:xfrm>
            <a:off x="6461409" y="2868528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55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6461043" y="3743631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38870D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56" name="Tijdelijke aanduiding voor tekst 2"/>
          <p:cNvSpPr>
            <a:spLocks noGrp="1"/>
          </p:cNvSpPr>
          <p:nvPr>
            <p:ph type="body" sz="quarter" idx="34" hasCustomPrompt="1"/>
          </p:nvPr>
        </p:nvSpPr>
        <p:spPr>
          <a:xfrm>
            <a:off x="6461409" y="4591861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A90061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57" name="Tijdelijke aanduiding voor tekst 2"/>
          <p:cNvSpPr>
            <a:spLocks noGrp="1"/>
          </p:cNvSpPr>
          <p:nvPr>
            <p:ph type="body" sz="quarter" idx="35" hasCustomPrompt="1"/>
          </p:nvPr>
        </p:nvSpPr>
        <p:spPr>
          <a:xfrm>
            <a:off x="6461043" y="5434104"/>
            <a:ext cx="524326" cy="403012"/>
          </a:xfrm>
          <a:prstGeom prst="rect">
            <a:avLst/>
          </a:prstGeom>
        </p:spPr>
        <p:txBody>
          <a:bodyPr bIns="46800" anchor="b" anchorCtr="0">
            <a:normAutofit/>
          </a:bodyPr>
          <a:lstStyle>
            <a:lvl1pPr marL="0" indent="0" algn="l">
              <a:buNone/>
              <a:defRPr sz="1800" b="1">
                <a:solidFill>
                  <a:srgbClr val="42145F"/>
                </a:solidFill>
              </a:defRPr>
            </a:lvl1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sp>
        <p:nvSpPr>
          <p:cNvPr id="59" name="Tijdelijke aanduiding voor tekst 4"/>
          <p:cNvSpPr>
            <a:spLocks noGrp="1"/>
          </p:cNvSpPr>
          <p:nvPr>
            <p:ph type="body" sz="quarter" idx="36" hasCustomPrompt="1"/>
          </p:nvPr>
        </p:nvSpPr>
        <p:spPr>
          <a:xfrm>
            <a:off x="6867809" y="2132557"/>
            <a:ext cx="4544263" cy="5290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9931523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1"/>
            <a:ext cx="12192000" cy="6937248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31838" y="2276475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6553200" y="2022476"/>
            <a:ext cx="5005389" cy="3848101"/>
          </a:xfrm>
          <a:prstGeom prst="rect">
            <a:avLst/>
          </a:prstGeom>
        </p:spPr>
        <p:txBody>
          <a:bodyPr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Klik om </a:t>
            </a:r>
            <a:r>
              <a:rPr lang="nl-NL" dirty="0" smtClean="0"/>
              <a:t>tekst of beeld toe te voegen</a:t>
            </a:r>
            <a:endParaRPr lang="nl-NL" dirty="0"/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31838" y="959039"/>
            <a:ext cx="5098156" cy="94804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inhoud 9"/>
          <p:cNvSpPr>
            <a:spLocks noGrp="1"/>
          </p:cNvSpPr>
          <p:nvPr>
            <p:ph sz="quarter" idx="17" hasCustomPrompt="1"/>
          </p:nvPr>
        </p:nvSpPr>
        <p:spPr>
          <a:xfrm>
            <a:off x="731838" y="3427413"/>
            <a:ext cx="5003800" cy="2286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sp>
        <p:nvSpPr>
          <p:cNvPr id="13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417959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31659" cy="1325563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004D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6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 en opsomm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1"/>
            <a:ext cx="12192000" cy="6937248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31838" y="2276475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9" name="Tijdelijke aanduiding voor inhoud 9"/>
          <p:cNvSpPr>
            <a:spLocks noGrp="1"/>
          </p:cNvSpPr>
          <p:nvPr>
            <p:ph sz="quarter" idx="17" hasCustomPrompt="1"/>
          </p:nvPr>
        </p:nvSpPr>
        <p:spPr>
          <a:xfrm>
            <a:off x="731838" y="3427413"/>
            <a:ext cx="5003800" cy="2286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sp>
        <p:nvSpPr>
          <p:cNvPr id="13" name="Tijdelijke aanduiding voor tekst 3"/>
          <p:cNvSpPr>
            <a:spLocks noGrp="1"/>
          </p:cNvSpPr>
          <p:nvPr>
            <p:ph type="body" sz="half" idx="18"/>
          </p:nvPr>
        </p:nvSpPr>
        <p:spPr>
          <a:xfrm>
            <a:off x="6554788" y="2286387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inhoud 9"/>
          <p:cNvSpPr>
            <a:spLocks noGrp="1"/>
          </p:cNvSpPr>
          <p:nvPr>
            <p:ph sz="quarter" idx="19" hasCustomPrompt="1"/>
          </p:nvPr>
        </p:nvSpPr>
        <p:spPr>
          <a:xfrm>
            <a:off x="6553199" y="3427413"/>
            <a:ext cx="5003800" cy="2286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63418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1"/>
            <a:ext cx="12192000" cy="6937248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53200" y="2276475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31838" y="976968"/>
            <a:ext cx="10826750" cy="94804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inhoud 9"/>
          <p:cNvSpPr>
            <a:spLocks noGrp="1"/>
          </p:cNvSpPr>
          <p:nvPr>
            <p:ph sz="quarter" idx="17" hasCustomPrompt="1"/>
          </p:nvPr>
        </p:nvSpPr>
        <p:spPr>
          <a:xfrm>
            <a:off x="6553200" y="3427413"/>
            <a:ext cx="5003800" cy="2286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sp>
        <p:nvSpPr>
          <p:cNvPr id="13" name="Tijdelijke aanduiding voor tekst 3"/>
          <p:cNvSpPr>
            <a:spLocks noGrp="1"/>
          </p:cNvSpPr>
          <p:nvPr>
            <p:ph type="body" sz="half" idx="18"/>
          </p:nvPr>
        </p:nvSpPr>
        <p:spPr>
          <a:xfrm>
            <a:off x="731838" y="2276475"/>
            <a:ext cx="4906962" cy="329088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589687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1"/>
            <a:ext cx="12192000" cy="6937248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31838" y="2276475"/>
            <a:ext cx="4906962" cy="364490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pic>
        <p:nvPicPr>
          <p:cNvPr id="12" name="Afbeelding 11" descr="RO_vervolgpagina_Logo_2_RGB_pos__aangepas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  <p:sp>
        <p:nvSpPr>
          <p:cNvPr id="13" name="Tijdelijke aanduiding voor tekst 3"/>
          <p:cNvSpPr>
            <a:spLocks noGrp="1"/>
          </p:cNvSpPr>
          <p:nvPr>
            <p:ph type="body" sz="half" idx="18"/>
          </p:nvPr>
        </p:nvSpPr>
        <p:spPr>
          <a:xfrm>
            <a:off x="6553199" y="2276475"/>
            <a:ext cx="5003800" cy="8509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inhoud 9"/>
          <p:cNvSpPr>
            <a:spLocks noGrp="1"/>
          </p:cNvSpPr>
          <p:nvPr>
            <p:ph sz="quarter" idx="19" hasCustomPrompt="1"/>
          </p:nvPr>
        </p:nvSpPr>
        <p:spPr>
          <a:xfrm>
            <a:off x="6553199" y="3427413"/>
            <a:ext cx="5003800" cy="26400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1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4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2600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576800" indent="-316800">
              <a:buClr>
                <a:schemeClr val="tx1"/>
              </a:buClr>
              <a:buSzPct val="125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 smtClean="0"/>
              <a:t>Klik om tekst of beeld toe te voegen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4"/>
          <p:cNvSpPr>
            <a:spLocks noGrp="1"/>
          </p:cNvSpPr>
          <p:nvPr>
            <p:ph type="body" sz="quarter" idx="31"/>
          </p:nvPr>
        </p:nvSpPr>
        <p:spPr>
          <a:xfrm>
            <a:off x="722332" y="6325728"/>
            <a:ext cx="4400268" cy="36331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41184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5829770-2053-4515-8F29-ED02435AB2DD}"/>
              </a:ext>
            </a:extLst>
          </p:cNvPr>
          <p:cNvSpPr/>
          <p:nvPr userDrawn="1"/>
        </p:nvSpPr>
        <p:spPr>
          <a:xfrm>
            <a:off x="5773738" y="6540500"/>
            <a:ext cx="647700" cy="3175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5" name="Afbeelding 9">
            <a:extLst>
              <a:ext uri="{FF2B5EF4-FFF2-40B4-BE49-F238E27FC236}">
                <a16:creationId xmlns:a16="http://schemas.microsoft.com/office/drawing/2014/main" id="{3D1EAC48-1480-4B24-ABEE-577E9983AD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4588" y="1882800"/>
            <a:ext cx="5004000" cy="2336400"/>
          </a:xfrm>
        </p:spPr>
        <p:txBody>
          <a:bodyPr tIns="90000" bIns="9000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554588" y="4215600"/>
            <a:ext cx="5004000" cy="133920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679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983FC46E-0CD1-4506-86E1-DA193E4F4F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3A761CDB-98F1-4A36-8A28-08A73E6A7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780EBD2D-03DD-411B-8D1F-6CF6E648871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0A35E-1133-40BB-9E6F-B848E7318C30}" type="slidenum">
              <a:rPr lang="nl-NL" altLang="nl-NL"/>
              <a:pPr>
                <a:defRPr/>
              </a:pPr>
              <a:t>‹#›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2827479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701E8AA8-BC42-42AE-B621-AB58A2624DBD}"/>
              </a:ext>
            </a:extLst>
          </p:cNvPr>
          <p:cNvSpPr/>
          <p:nvPr userDrawn="1"/>
        </p:nvSpPr>
        <p:spPr>
          <a:xfrm>
            <a:off x="5773738" y="6540500"/>
            <a:ext cx="647700" cy="3175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284153C-A692-41B6-ADAE-9328F9BFB8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5617"/>
            <a:ext cx="10923588" cy="1551795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4224313" y="3846022"/>
            <a:ext cx="4680000" cy="691884"/>
          </a:xfrm>
        </p:spPr>
        <p:txBody>
          <a:bodyPr numCol="1" spcCol="180000" anchor="ctr" anchorCtr="0"/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/>
          </p:nvPr>
        </p:nvSpPr>
        <p:spPr>
          <a:xfrm>
            <a:off x="4224313" y="4639509"/>
            <a:ext cx="4680000" cy="691884"/>
          </a:xfrm>
        </p:spPr>
        <p:txBody>
          <a:bodyPr numCol="1" spcCol="180000" anchor="ctr" anchorCtr="0"/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/>
          </p:nvPr>
        </p:nvSpPr>
        <p:spPr>
          <a:xfrm>
            <a:off x="4224313" y="5405528"/>
            <a:ext cx="4680000" cy="691884"/>
          </a:xfrm>
        </p:spPr>
        <p:txBody>
          <a:bodyPr numCol="1" spcCol="180000" anchor="ctr" anchorCtr="0"/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3612341" y="3921366"/>
            <a:ext cx="541203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3612341" y="4707382"/>
            <a:ext cx="541203" cy="540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3612341" y="5480872"/>
            <a:ext cx="541203" cy="540000"/>
          </a:xfrm>
          <a:blipFill>
            <a:blip r:embed="rId6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1" name="Tijdelijke aanduiding voor datum 5">
            <a:extLst>
              <a:ext uri="{FF2B5EF4-FFF2-40B4-BE49-F238E27FC236}">
                <a16:creationId xmlns:a16="http://schemas.microsoft.com/office/drawing/2014/main" id="{3F4D9CC2-63C8-48A0-8519-A638C2E768F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nl-NL">
              <a:solidFill>
                <a:srgbClr val="E4EFF9"/>
              </a:solidFill>
            </a:endParaRPr>
          </a:p>
        </p:txBody>
      </p:sp>
      <p:sp>
        <p:nvSpPr>
          <p:cNvPr id="12" name="Tijdelijke aanduiding voor voettekst 6">
            <a:extLst>
              <a:ext uri="{FF2B5EF4-FFF2-40B4-BE49-F238E27FC236}">
                <a16:creationId xmlns:a16="http://schemas.microsoft.com/office/drawing/2014/main" id="{18FD6B8C-1749-4C66-AE84-F904BB0A85C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nl-NL">
              <a:solidFill>
                <a:srgbClr val="E4EFF9"/>
              </a:solidFill>
            </a:endParaRPr>
          </a:p>
        </p:txBody>
      </p:sp>
      <p:sp>
        <p:nvSpPr>
          <p:cNvPr id="13" name="Tijdelijke aanduiding voor dianummer 7">
            <a:extLst>
              <a:ext uri="{FF2B5EF4-FFF2-40B4-BE49-F238E27FC236}">
                <a16:creationId xmlns:a16="http://schemas.microsoft.com/office/drawing/2014/main" id="{70A1DF6B-748F-4949-85E8-B56978194BA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103455C-7F66-4CA0-B765-A3F679B73802}" type="slidenum">
              <a:rPr lang="nl-NL" altLang="nl-NL">
                <a:solidFill>
                  <a:srgbClr val="E4EFF9"/>
                </a:solidFill>
              </a:rPr>
              <a:pPr>
                <a:defRPr/>
              </a:pPr>
              <a:t>‹#›</a:t>
            </a:fld>
            <a:endParaRPr lang="nl-NL" altLang="nl-NL" dirty="0">
              <a:solidFill>
                <a:srgbClr val="E4EF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40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510C28D9-C512-4309-88EC-223CBEF73D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49D2A7A1-C5DB-4940-9036-599BA416E6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9D0D2C1F-C8E7-4B0F-8F2E-3AF8DEF844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45236-DA49-4D62-8F90-C06E0EAEB6E8}" type="slidenum">
              <a:rPr lang="nl-NL" altLang="nl-NL"/>
              <a:pPr>
                <a:defRPr/>
              </a:pPr>
              <a:t>‹#›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2870358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B6476DF3-C731-4694-9FAC-BC55321480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B31C4BF6-C1E3-4257-B3A5-672FB58267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D837D7C-337F-4BE2-8966-AE05316E2B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B6B51-C607-4135-B574-2B8811C5B062}" type="slidenum">
              <a:rPr lang="nl-NL" altLang="nl-NL"/>
              <a:pPr>
                <a:defRPr/>
              </a:pPr>
              <a:t>‹#›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82203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96741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604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1713706"/>
            <a:ext cx="8724900" cy="3010695"/>
          </a:xfrm>
        </p:spPr>
        <p:txBody>
          <a:bodyPr anchor="ctr">
            <a:normAutofit/>
          </a:bodyPr>
          <a:lstStyle>
            <a:lvl1pPr marL="0" indent="0">
              <a:buNone/>
              <a:defRPr sz="9000">
                <a:solidFill>
                  <a:srgbClr val="004D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713707"/>
            <a:ext cx="1371600" cy="3010694"/>
          </a:xfrm>
        </p:spPr>
        <p:txBody>
          <a:bodyPr anchor="ctr">
            <a:normAutofit/>
          </a:bodyPr>
          <a:lstStyle>
            <a:lvl1pPr marL="0" indent="0">
              <a:buNone/>
              <a:defRPr sz="20000">
                <a:solidFill>
                  <a:srgbClr val="A391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M</a:t>
            </a:r>
            <a:endParaRPr lang="en-I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60" y="160266"/>
            <a:ext cx="3914140" cy="14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48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63243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3135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8216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09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62340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8895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97909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57890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22970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860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6" name="Rialtas na hÉireann | Government of Ireland"/>
          <p:cNvSpPr txBox="1"/>
          <p:nvPr userDrawn="1"/>
        </p:nvSpPr>
        <p:spPr>
          <a:xfrm>
            <a:off x="720724" y="6236654"/>
            <a:ext cx="4845878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fld id="{93D0CC9E-ED4E-524D-8BB9-8829151DFDE7}" type="slidenum">
              <a:rPr lang="uk-UA" sz="900" b="1" smtClean="0">
                <a:latin typeface="+mn-lt"/>
              </a:rPr>
              <a:pPr/>
              <a:t>‹#›</a:t>
            </a:fld>
            <a:r>
              <a:rPr lang="en-GB" sz="900" b="1" dirty="0" smtClean="0">
                <a:latin typeface="+mn-lt"/>
              </a:rPr>
              <a:t>  An Roinn Caiteachais</a:t>
            </a:r>
            <a:r>
              <a:rPr lang="en-GB" sz="900" b="1" baseline="0" dirty="0" smtClean="0">
                <a:latin typeface="+mn-lt"/>
              </a:rPr>
              <a:t> </a:t>
            </a:r>
            <a:r>
              <a:rPr lang="en-GB" sz="900" b="1" dirty="0" smtClean="0">
                <a:latin typeface="+mn-lt"/>
              </a:rPr>
              <a:t>Phoiblí agus Athchóirithe</a:t>
            </a:r>
            <a:r>
              <a:rPr lang="en-GB" sz="900" b="1" baseline="0" dirty="0" smtClean="0">
                <a:latin typeface="+mn-lt"/>
              </a:rPr>
              <a:t> </a:t>
            </a:r>
            <a:r>
              <a:rPr lang="en-GB" sz="900" dirty="0" smtClean="0">
                <a:latin typeface="+mn-lt"/>
              </a:rPr>
              <a:t>|</a:t>
            </a:r>
            <a:r>
              <a:rPr lang="en-GB" sz="900" baseline="0" dirty="0" smtClean="0">
                <a:latin typeface="+mn-lt"/>
              </a:rPr>
              <a:t> </a:t>
            </a:r>
            <a:r>
              <a:rPr lang="en-GB" sz="900" dirty="0" smtClean="0">
                <a:latin typeface="+mn-lt"/>
              </a:rPr>
              <a:t>Department of Public</a:t>
            </a:r>
            <a:r>
              <a:rPr lang="en-GB" sz="900" baseline="0" dirty="0" smtClean="0">
                <a:latin typeface="+mn-lt"/>
              </a:rPr>
              <a:t> </a:t>
            </a:r>
            <a:r>
              <a:rPr lang="en-GB" sz="900" dirty="0" smtClean="0">
                <a:latin typeface="+mn-lt"/>
              </a:rPr>
              <a:t>Expenditure and Reform</a:t>
            </a:r>
          </a:p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en-IE" sz="900" b="1" i="0" u="none" strike="noStrike" cap="none" spc="0" normalizeH="0" baseline="0" smtClean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Open Sans"/>
                <a:cs typeface="Open Sans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IE" sz="900" b="1" i="0" u="none" strike="noStrike" cap="none" spc="0" normalizeH="0" baseline="0" dirty="0" smtClean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Open Sans"/>
                <a:cs typeface="Open Sans"/>
                <a:sym typeface="Open Sans"/>
              </a:rPr>
              <a:t>  Oifig Phríomhoifigeach Faisnéise an Rialtais </a:t>
            </a:r>
            <a:r>
              <a:rPr kumimoji="0" lang="en-IE" sz="900" b="0" i="0" u="none" strike="noStrike" cap="none" spc="0" normalizeH="0" baseline="0" dirty="0" smtClean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Open Sans"/>
                <a:cs typeface="Open Sans"/>
                <a:sym typeface="Open Sans"/>
              </a:rPr>
              <a:t>| Office of the Government Chief Information Officer</a:t>
            </a:r>
          </a:p>
        </p:txBody>
      </p:sp>
    </p:spTree>
    <p:extLst>
      <p:ext uri="{BB962C8B-B14F-4D97-AF65-F5344CB8AC3E}">
        <p14:creationId xmlns:p14="http://schemas.microsoft.com/office/powerpoint/2010/main" val="849576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992" y="432288"/>
            <a:ext cx="3508131" cy="12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2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8621993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2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303337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sp>
        <p:nvSpPr>
          <p:cNvPr id="8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9765259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704962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5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5677629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8000"/>
            <a:ext cx="5616575" cy="432201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149" y="1778000"/>
            <a:ext cx="4928394" cy="4322011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3136699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(Al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1078556"/>
            <a:ext cx="4938670" cy="14506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500" b="1" cap="none" spc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417689"/>
            <a:ext cx="5821491" cy="5698949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0725" y="473075"/>
            <a:ext cx="4938629" cy="404255"/>
          </a:xfrm>
          <a:prstGeom prst="rect">
            <a:avLst/>
          </a:prstGeom>
        </p:spPr>
        <p:txBody>
          <a:bodyPr/>
          <a:lstStyle>
            <a:lvl1pPr algn="l">
              <a:defRPr sz="1750" b="1">
                <a:solidFill>
                  <a:srgbClr val="B3B6A7"/>
                </a:solidFill>
                <a:latin typeface="+mn-lt"/>
              </a:defRPr>
            </a:lvl1pPr>
            <a:lvl2pPr algn="l">
              <a:defRPr sz="1750" b="1">
                <a:latin typeface="+mn-lt"/>
              </a:defRPr>
            </a:lvl2pPr>
            <a:lvl3pPr algn="l">
              <a:defRPr sz="1750" b="1">
                <a:latin typeface="+mn-lt"/>
              </a:defRPr>
            </a:lvl3pPr>
            <a:lvl4pPr algn="l">
              <a:defRPr sz="1750" b="1">
                <a:latin typeface="+mn-lt"/>
              </a:defRPr>
            </a:lvl4pPr>
            <a:lvl5pPr algn="l">
              <a:defRPr sz="1750" b="1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044" y="2681288"/>
            <a:ext cx="4928394" cy="3435350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410965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Multiple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7999"/>
            <a:ext cx="5616575" cy="2115822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3925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884500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725" y="1777999"/>
            <a:ext cx="4928394" cy="4322012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3429961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8150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–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55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699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31837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61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0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5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9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9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21/11/2023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8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753" r:id="rId15"/>
    <p:sldLayoutId id="214748379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RO_vervolgpagina_Logo_2_RGB_pos__aangepas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2000" cy="10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8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rgbClr val="017BC6"/>
        </a:buClr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tx2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281">
          <p15:clr>
            <a:srgbClr val="F26B43"/>
          </p15:clr>
        </p15:guide>
        <p15:guide id="2" orient="horz" pos="3919">
          <p15:clr>
            <a:srgbClr val="F26B43"/>
          </p15:clr>
        </p15:guide>
        <p15:guide id="3" pos="3840">
          <p15:clr>
            <a:srgbClr val="F26B43"/>
          </p15:clr>
        </p15:guide>
        <p15:guide id="4" orient="horz" pos="2159">
          <p15:clr>
            <a:srgbClr val="F26B43"/>
          </p15:clr>
        </p15:guide>
        <p15:guide id="5" pos="400">
          <p15:clr>
            <a:srgbClr val="F26B43"/>
          </p15:clr>
        </p15:guide>
        <p15:guide id="6" pos="4128">
          <p15:clr>
            <a:srgbClr val="F26B43"/>
          </p15:clr>
        </p15:guide>
        <p15:guide id="7" pos="3552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1434">
          <p15:clr>
            <a:srgbClr val="F26B43"/>
          </p15:clr>
        </p15:guide>
        <p15:guide id="10" pos="461">
          <p15:clr>
            <a:srgbClr val="F26B43"/>
          </p15:clr>
        </p15:guide>
        <p15:guide id="11" orient="horz" pos="6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869286C7-9BFA-44B0-976F-18D282DAC5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35000" y="1052513"/>
            <a:ext cx="10923588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A20A52-B204-4159-9652-8332592FC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0" y="2289175"/>
            <a:ext cx="10923588" cy="3932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1028" name="Afbeelding 11">
            <a:extLst>
              <a:ext uri="{FF2B5EF4-FFF2-40B4-BE49-F238E27FC236}">
                <a16:creationId xmlns:a16="http://schemas.microsoft.com/office/drawing/2014/main" id="{71249BC0-22E4-4E11-AEB5-563AE9D0C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21983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A1B229AD-99A4-4464-AAD4-B80AD1D48DCA}"/>
              </a:ext>
            </a:extLst>
          </p:cNvPr>
          <p:cNvSpPr>
            <a:spLocks/>
          </p:cNvSpPr>
          <p:nvPr/>
        </p:nvSpPr>
        <p:spPr>
          <a:xfrm>
            <a:off x="5862638" y="6619875"/>
            <a:ext cx="466725" cy="238125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1FB6D124-4DDA-4C71-8F5F-996024493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000" y="6543675"/>
            <a:ext cx="5003800" cy="263525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>
                    <a:lumMod val="6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73A481C6-07E7-4A23-823F-82B0D7223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000" y="6221413"/>
            <a:ext cx="5003800" cy="322262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>
                    <a:lumMod val="6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B4E7170F-3891-4A64-B3D0-FEC77C7EE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221413"/>
            <a:ext cx="5005388" cy="322262"/>
          </a:xfrm>
          <a:prstGeom prst="rect">
            <a:avLst/>
          </a:prstGeom>
        </p:spPr>
        <p:txBody>
          <a:bodyPr vert="horz" wrap="square" lIns="91440" tIns="45720" rIns="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A6A6A6"/>
                </a:solidFill>
              </a:defRPr>
            </a:lvl1pPr>
          </a:lstStyle>
          <a:p>
            <a:pPr>
              <a:defRPr/>
            </a:pPr>
            <a:fld id="{D3D518EE-B00A-4BCE-832A-B4FBDBC84743}" type="slidenum">
              <a:rPr lang="nl-NL" altLang="nl-NL"/>
              <a:pPr>
                <a:defRPr/>
              </a:pPr>
              <a:t>‹#›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329289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4" r:id="rId4"/>
    <p:sldLayoutId id="2147483745" r:id="rId5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15913" indent="-315913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tx2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315913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150" indent="-315913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58888" indent="-31591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76388" indent="-31591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tx2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D12ED-08E8-46D3-8A88-5A20E3A2D505}" type="datetimeFigureOut">
              <a:rPr lang="en-IE" smtClean="0"/>
              <a:t>21/11/2023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480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2" r:id="rId12"/>
    <p:sldLayoutId id="214748379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/>
        </p:nvSpPr>
        <p:spPr>
          <a:xfrm>
            <a:off x="1854485" y="4741162"/>
            <a:ext cx="9448515" cy="15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normAutofit/>
          </a:bodyPr>
          <a:lstStyle>
            <a:lvl1pPr algn="l" defTabSz="800735">
              <a:lnSpc>
                <a:spcPct val="120000"/>
              </a:lnSpc>
              <a:defRPr sz="3104">
                <a:solidFill>
                  <a:srgbClr val="FFFFFF"/>
                </a:solidFill>
              </a:defRPr>
            </a:lvl1pPr>
            <a:lvl2pPr indent="0" algn="l" defTabSz="800735">
              <a:lnSpc>
                <a:spcPct val="120000"/>
              </a:lnSpc>
              <a:buClr>
                <a:srgbClr val="FFFFFF"/>
              </a:buClr>
              <a:defRPr sz="310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443484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3pPr>
            <a:lvl4pPr indent="665226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886968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5pPr>
          </a:lstStyle>
          <a:p>
            <a:pPr marL="0" marR="0" lvl="0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One</a:t>
            </a:r>
          </a:p>
          <a:p>
            <a:pPr marL="0" marR="0" lvl="1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Two</a:t>
            </a:r>
          </a:p>
          <a:p>
            <a:pPr marL="0" marR="0" lvl="2" indent="221742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Three</a:t>
            </a:r>
          </a:p>
          <a:p>
            <a:pPr marL="0" marR="0" lvl="3" indent="332613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Four</a:t>
            </a:r>
          </a:p>
          <a:p>
            <a:pPr marL="0" marR="0" lvl="4" indent="443484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Five</a:t>
            </a:r>
          </a:p>
        </p:txBody>
      </p:sp>
      <p:sp>
        <p:nvSpPr>
          <p:cNvPr id="6" name="Rialtas na hÉireann | Government of Ireland"/>
          <p:cNvSpPr txBox="1"/>
          <p:nvPr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25" y="1825625"/>
            <a:ext cx="9626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05521" y="371123"/>
            <a:ext cx="964163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0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</p:sldLayoutIdLst>
  <p:transition spd="med"/>
  <p:timing>
    <p:tnLst>
      <p:par>
        <p:cTn id="1" dur="indefinite" restart="never" nodeType="tmRoot"/>
      </p:par>
    </p:tnLst>
  </p:timing>
  <p:hf sldNum="0" hdr="0" ftr="0" dt="0"/>
  <p:txStyles>
    <p:titleStyle>
      <a:lvl1pPr marL="0" marR="0" indent="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0" baseline="0">
          <a:ln>
            <a:noFill/>
          </a:ln>
          <a:solidFill>
            <a:srgbClr val="004D44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2pPr>
      <a:lvl3pPr marL="720000" marR="0" indent="-428625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30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3pPr>
      <a:lvl4pPr marL="108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2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4pPr>
      <a:lvl5pPr marL="144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–"/>
        <a:tabLst/>
        <a:defRPr sz="24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fLBdoyqpbXLCheeikYRNXE/Digital-Wallet---Gov.ie---POC?page-id=293%3A26847&amp;type=design&amp;node-id=296-26771&amp;viewport=15358%2C4560%2C0.5&amp;t=EBmEDX8XqD17nf9M-1&amp;scaling=min-zoom&amp;starting-point-node-id=293%3A27488&amp;show-proto-sidebar=1" TargetMode="External"/><Relationship Id="rId2" Type="http://schemas.openxmlformats.org/officeDocument/2006/relationships/hyperlink" Target="https://www.figma.com/proto/fLBdoyqpbXLCheeikYRNXE/Digital-Wallet---Gov.ie---POC?page-id=249%3A11712&amp;type=design&amp;node-id=296-27100&amp;viewport=8821%2C2497%2C0.25&amp;t=Bc0Vznia2Q7MTsTv-1&amp;scaling=min-zoom&amp;starting-point-node-id=296%3A2710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gma.com/proto/fLBdoyqpbXLCheeikYRNXE/Digital-Wallet---Gov.ie---POC?type=design&amp;node-id=1712-77989&amp;t=KfJMqE2Hsb8mh4Aw-0&amp;scaling=scale-down&amp;page-id=1063%3A29910&amp;starting-point-node-id=1674%3A7366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485" y="1907006"/>
            <a:ext cx="9971755" cy="26195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E" sz="6000" dirty="0" smtClean="0"/>
              <a:t>Better Public Services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sz="3600" dirty="0" smtClean="0"/>
              <a:t>Supporting Life Events with Digital Services</a:t>
            </a:r>
            <a:endParaRPr lang="en-IE" sz="3600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"/>
          </p:nvPr>
        </p:nvSpPr>
        <p:spPr>
          <a:xfrm>
            <a:off x="1854485" y="4822442"/>
            <a:ext cx="9448515" cy="1503400"/>
          </a:xfrm>
        </p:spPr>
        <p:txBody>
          <a:bodyPr>
            <a:normAutofit fontScale="77500" lnSpcReduction="20000"/>
          </a:bodyPr>
          <a:lstStyle/>
          <a:p>
            <a:r>
              <a:rPr lang="en-IE" sz="2600" dirty="0" smtClean="0"/>
              <a:t>Tony Shannon																</a:t>
            </a:r>
          </a:p>
          <a:p>
            <a:r>
              <a:rPr lang="en-IE" sz="2600" dirty="0" smtClean="0"/>
              <a:t>Head of Digital Services</a:t>
            </a:r>
          </a:p>
          <a:p>
            <a:r>
              <a:rPr lang="en-IE" sz="2600" dirty="0" smtClean="0"/>
              <a:t>Office of Government Chief Information Officer</a:t>
            </a:r>
          </a:p>
          <a:p>
            <a:r>
              <a:rPr lang="en-US" sz="2600" dirty="0"/>
              <a:t>Department of Public Expenditure, NDP Delivery and Reform</a:t>
            </a:r>
          </a:p>
          <a:p>
            <a:r>
              <a:rPr lang="en-IE" dirty="0" smtClean="0"/>
              <a:t>														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6" y="246807"/>
            <a:ext cx="5255207" cy="1853345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18209569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762126" y="1968500"/>
            <a:ext cx="9885112" cy="4376153"/>
          </a:xfrm>
        </p:spPr>
        <p:txBody>
          <a:bodyPr/>
          <a:lstStyle/>
          <a:p>
            <a:pPr algn="r"/>
            <a:r>
              <a:rPr lang="en-IE" dirty="0" smtClean="0"/>
              <a:t>Where?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387" y="1293058"/>
            <a:ext cx="3575232" cy="4472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13" y="1307960"/>
            <a:ext cx="2452999" cy="2221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9240" r="5623"/>
          <a:stretch/>
        </p:blipFill>
        <p:spPr>
          <a:xfrm>
            <a:off x="6037148" y="3320587"/>
            <a:ext cx="2635623" cy="24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762126" y="1968500"/>
            <a:ext cx="9885112" cy="4376153"/>
          </a:xfrm>
        </p:spPr>
        <p:txBody>
          <a:bodyPr/>
          <a:lstStyle/>
          <a:p>
            <a:pPr algn="r"/>
            <a:r>
              <a:rPr lang="en-IE" dirty="0" smtClean="0"/>
              <a:t>When?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5" y="1218529"/>
            <a:ext cx="3026681" cy="4642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905" y="1218529"/>
            <a:ext cx="3268754" cy="46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4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535" t="4243" b="3186"/>
          <a:stretch/>
        </p:blipFill>
        <p:spPr>
          <a:xfrm>
            <a:off x="216132" y="282633"/>
            <a:ext cx="7146554" cy="4148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183"/>
          <a:stretch/>
        </p:blipFill>
        <p:spPr>
          <a:xfrm>
            <a:off x="5353396" y="2944433"/>
            <a:ext cx="6758249" cy="3817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5468784"/>
            <a:ext cx="4444369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4702"/>
          <a:stretch/>
        </p:blipFill>
        <p:spPr>
          <a:xfrm>
            <a:off x="1546167" y="1150591"/>
            <a:ext cx="4170586" cy="4320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3269"/>
          <a:stretch/>
        </p:blipFill>
        <p:spPr>
          <a:xfrm>
            <a:off x="6478053" y="1150591"/>
            <a:ext cx="4020430" cy="43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6307" y="2126242"/>
            <a:ext cx="6214635" cy="2440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36" y="559539"/>
            <a:ext cx="2198870" cy="1415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807" y="260555"/>
            <a:ext cx="2693637" cy="1319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081" y="723802"/>
            <a:ext cx="1956674" cy="1415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856" y="2668151"/>
            <a:ext cx="2008720" cy="1336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18" y="2688446"/>
            <a:ext cx="1978222" cy="1316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136" y="4916529"/>
            <a:ext cx="2675249" cy="1161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836" y="4718058"/>
            <a:ext cx="1914147" cy="1905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34" y="4664126"/>
            <a:ext cx="2355691" cy="1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8C8B-0C5C-42BA-5806-B375B6732A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60" y="584835"/>
            <a:ext cx="10742464" cy="738188"/>
          </a:xfrm>
        </p:spPr>
        <p:txBody>
          <a:bodyPr>
            <a:noAutofit/>
          </a:bodyPr>
          <a:lstStyle/>
          <a:p>
            <a:r>
              <a:rPr lang="en-GB" sz="4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Life Events - Digital Services</a:t>
            </a:r>
            <a:endParaRPr lang="en-US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769" y="3778190"/>
            <a:ext cx="3588905" cy="2287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285" y="2058139"/>
            <a:ext cx="3799203" cy="2421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1571140" y="4465598"/>
            <a:ext cx="17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39161"/>
                </a:solidFill>
                <a:effectLst/>
                <a:uLnTx/>
                <a:uFillTx/>
                <a:latin typeface="Arial" panose="020B0604020202020204"/>
                <a:ea typeface="Calibri Light" charset="0"/>
                <a:cs typeface="Calibri Light" charset="0"/>
                <a:sym typeface="Open Sans"/>
              </a:rPr>
              <a:t>Estonia</a:t>
            </a:r>
            <a:endParaRPr kumimoji="0" lang="en-IE" sz="1800" b="1" i="0" u="none" strike="noStrike" kern="1200" cap="none" spc="0" normalizeH="0" baseline="0" noProof="0" dirty="0">
              <a:ln>
                <a:noFill/>
              </a:ln>
              <a:solidFill>
                <a:srgbClr val="A39161"/>
              </a:solidFill>
              <a:effectLst/>
              <a:uLnTx/>
              <a:uFillTx/>
              <a:latin typeface="Arial" panose="020B0604020202020204"/>
              <a:ea typeface="Calibri Light" charset="0"/>
              <a:cs typeface="Calibri Light" charset="0"/>
              <a:sym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26081" y="4552690"/>
            <a:ext cx="17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rgbClr val="A39161"/>
                </a:solidFill>
                <a:effectLst/>
                <a:uLnTx/>
                <a:uFillTx/>
                <a:latin typeface="Arial" panose="020B0604020202020204"/>
                <a:ea typeface="Calibri Light" charset="0"/>
                <a:cs typeface="Calibri Light" charset="0"/>
              </a:rPr>
              <a:t>Singapore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32897" y="6140546"/>
            <a:ext cx="17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rgbClr val="A39161"/>
                </a:solidFill>
                <a:effectLst/>
                <a:uLnTx/>
                <a:uFillTx/>
                <a:latin typeface="Arial" panose="020B0604020202020204"/>
                <a:ea typeface="Calibri Light" charset="0"/>
                <a:cs typeface="Calibri Light" charset="0"/>
              </a:rPr>
              <a:t>New Zealand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528" y="5335963"/>
            <a:ext cx="17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39161"/>
                </a:solidFill>
                <a:effectLst/>
                <a:uLnTx/>
                <a:uFillTx/>
                <a:latin typeface="Arial" panose="020B0604020202020204"/>
                <a:ea typeface="Calibri Light" charset="0"/>
                <a:cs typeface="Calibri Light" charset="0"/>
                <a:sym typeface="Open Sans"/>
              </a:rPr>
              <a:t>Estonia</a:t>
            </a:r>
            <a:endParaRPr kumimoji="0" lang="en-IE" sz="1800" b="1" i="0" u="none" strike="noStrike" kern="1200" cap="none" spc="0" normalizeH="0" baseline="0" noProof="0" dirty="0">
              <a:ln>
                <a:noFill/>
              </a:ln>
              <a:solidFill>
                <a:srgbClr val="A39161"/>
              </a:solidFill>
              <a:effectLst/>
              <a:uLnTx/>
              <a:uFillTx/>
              <a:latin typeface="Arial" panose="020B0604020202020204"/>
              <a:ea typeface="Calibri Light" charset="0"/>
              <a:cs typeface="Calibri Light" charset="0"/>
              <a:sym typeface="Open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4673" r="14159" b="5040"/>
          <a:stretch/>
        </p:blipFill>
        <p:spPr>
          <a:xfrm>
            <a:off x="864611" y="2037419"/>
            <a:ext cx="2332935" cy="3254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92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820098"/>
            <a:ext cx="6444031" cy="42919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5000" y="600149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People - User Centred Design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8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2B1EE56-BB8A-DEC6-1EB2-89B345DAF2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169" y="473075"/>
            <a:ext cx="9407956" cy="11430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E" sz="4800" b="1" dirty="0" smtClean="0">
                <a:solidFill>
                  <a:srgbClr val="70AD47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Design Principles</a:t>
            </a:r>
            <a:endParaRPr lang="en-IE" sz="4800" b="1" dirty="0">
              <a:solidFill>
                <a:srgbClr val="70AD47">
                  <a:lumMod val="50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853639" y="1616075"/>
            <a:ext cx="8554059" cy="4430543"/>
            <a:chOff x="3049464" y="1215000"/>
            <a:chExt cx="8554059" cy="4430543"/>
          </a:xfrm>
        </p:grpSpPr>
        <p:grpSp>
          <p:nvGrpSpPr>
            <p:cNvPr id="10" name="Google Shape;171;p23"/>
            <p:cNvGrpSpPr/>
            <p:nvPr/>
          </p:nvGrpSpPr>
          <p:grpSpPr>
            <a:xfrm>
              <a:off x="3073581" y="1215000"/>
              <a:ext cx="1965908" cy="1703042"/>
              <a:chOff x="1891950" y="1093997"/>
              <a:chExt cx="3322800" cy="2878500"/>
            </a:xfrm>
          </p:grpSpPr>
          <p:sp>
            <p:nvSpPr>
              <p:cNvPr id="40" name="Google Shape;172;p23"/>
              <p:cNvSpPr/>
              <p:nvPr/>
            </p:nvSpPr>
            <p:spPr>
              <a:xfrm>
                <a:off x="1891950" y="1093997"/>
                <a:ext cx="3322800" cy="2878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49F12"/>
              </a:solidFill>
              <a:ln>
                <a:noFill/>
              </a:ln>
            </p:spPr>
            <p:txBody>
              <a:bodyPr spcFirstLastPara="1" wrap="square" lIns="0" tIns="86187" rIns="0" bIns="86187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put</a:t>
                </a:r>
                <a:endParaRPr kumimoji="0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people first</a:t>
                </a:r>
                <a:endParaRPr kumimoji="0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" name="Google Shape;173;p23"/>
              <p:cNvSpPr txBox="1"/>
              <p:nvPr/>
            </p:nvSpPr>
            <p:spPr>
              <a:xfrm>
                <a:off x="2546165" y="1202303"/>
                <a:ext cx="2046000" cy="7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01/</a:t>
                </a: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11" name="Google Shape;174;p23"/>
            <p:cNvGrpSpPr/>
            <p:nvPr/>
          </p:nvGrpSpPr>
          <p:grpSpPr>
            <a:xfrm>
              <a:off x="4703422" y="2131491"/>
              <a:ext cx="1965908" cy="1703042"/>
              <a:chOff x="4702979" y="2657985"/>
              <a:chExt cx="3322800" cy="2878500"/>
            </a:xfrm>
          </p:grpSpPr>
          <p:sp>
            <p:nvSpPr>
              <p:cNvPr id="38" name="Google Shape;175;p23"/>
              <p:cNvSpPr/>
              <p:nvPr/>
            </p:nvSpPr>
            <p:spPr>
              <a:xfrm>
                <a:off x="4702979" y="2657985"/>
                <a:ext cx="3322800" cy="2878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7276"/>
              </a:solidFill>
              <a:ln>
                <a:noFill/>
              </a:ln>
            </p:spPr>
            <p:txBody>
              <a:bodyPr spcFirstLastPara="1" wrap="square" lIns="0" tIns="86187" rIns="0" bIns="86187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design </a:t>
                </a:r>
                <a:endParaRPr kumimoji="0" sz="1467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to be inclusive</a:t>
                </a:r>
                <a:endParaRPr kumimoji="0" sz="1467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9" name="Google Shape;176;p23"/>
              <p:cNvSpPr txBox="1"/>
              <p:nvPr/>
            </p:nvSpPr>
            <p:spPr>
              <a:xfrm>
                <a:off x="5341565" y="2777636"/>
                <a:ext cx="2046000" cy="7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02/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12" name="Google Shape;177;p23"/>
            <p:cNvGrpSpPr/>
            <p:nvPr/>
          </p:nvGrpSpPr>
          <p:grpSpPr>
            <a:xfrm>
              <a:off x="6355482" y="1222070"/>
              <a:ext cx="1965908" cy="1703042"/>
              <a:chOff x="7482594" y="1094089"/>
              <a:chExt cx="3322800" cy="2878500"/>
            </a:xfrm>
          </p:grpSpPr>
          <p:sp>
            <p:nvSpPr>
              <p:cNvPr id="36" name="Google Shape;178;p23"/>
              <p:cNvSpPr/>
              <p:nvPr/>
            </p:nvSpPr>
            <p:spPr>
              <a:xfrm>
                <a:off x="7482594" y="1094089"/>
                <a:ext cx="3322800" cy="2878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34A69"/>
              </a:solidFill>
              <a:ln>
                <a:noFill/>
              </a:ln>
            </p:spPr>
            <p:txBody>
              <a:bodyPr spcFirstLastPara="1" wrap="square" lIns="0" tIns="86187" rIns="0" bIns="86187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333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design services together </a:t>
                </a:r>
                <a:endParaRPr kumimoji="0" sz="1333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7" name="Google Shape;179;p23"/>
              <p:cNvSpPr txBox="1"/>
              <p:nvPr/>
            </p:nvSpPr>
            <p:spPr>
              <a:xfrm>
                <a:off x="8134721" y="1202404"/>
                <a:ext cx="2046000" cy="7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03/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14" name="Google Shape;180;p23"/>
            <p:cNvGrpSpPr/>
            <p:nvPr/>
          </p:nvGrpSpPr>
          <p:grpSpPr>
            <a:xfrm>
              <a:off x="9637371" y="1263530"/>
              <a:ext cx="1966152" cy="1703265"/>
              <a:chOff x="11603918" y="-86921"/>
              <a:chExt cx="2894400" cy="2507400"/>
            </a:xfrm>
          </p:grpSpPr>
          <p:sp>
            <p:nvSpPr>
              <p:cNvPr id="34" name="Google Shape;181;p23"/>
              <p:cNvSpPr/>
              <p:nvPr/>
            </p:nvSpPr>
            <p:spPr>
              <a:xfrm>
                <a:off x="11603918" y="-86921"/>
                <a:ext cx="2894400" cy="2507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7B98"/>
              </a:solidFill>
              <a:ln>
                <a:noFill/>
              </a:ln>
            </p:spPr>
            <p:txBody>
              <a:bodyPr spcFirstLastPara="1" wrap="square" lIns="0" tIns="86187" rIns="0" bIns="86187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design so knowledge can be reused </a:t>
                </a:r>
                <a:endParaRPr kumimoji="0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&amp; shared</a:t>
                </a:r>
                <a:endParaRPr kumimoji="0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5" name="Google Shape;182;p23"/>
              <p:cNvSpPr txBox="1"/>
              <p:nvPr/>
            </p:nvSpPr>
            <p:spPr>
              <a:xfrm>
                <a:off x="12160158" y="19077"/>
                <a:ext cx="1782000" cy="65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05/</a:t>
                </a: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16" name="Google Shape;183;p23"/>
            <p:cNvGrpSpPr/>
            <p:nvPr/>
          </p:nvGrpSpPr>
          <p:grpSpPr>
            <a:xfrm>
              <a:off x="4691694" y="3942501"/>
              <a:ext cx="1965908" cy="1703042"/>
              <a:chOff x="4687107" y="6717045"/>
              <a:chExt cx="3322800" cy="2878500"/>
            </a:xfrm>
          </p:grpSpPr>
          <p:sp>
            <p:nvSpPr>
              <p:cNvPr id="32" name="Google Shape;184;p23"/>
              <p:cNvSpPr/>
              <p:nvPr/>
            </p:nvSpPr>
            <p:spPr>
              <a:xfrm>
                <a:off x="4687107" y="6717045"/>
                <a:ext cx="3322800" cy="2878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28FA9"/>
              </a:solidFill>
              <a:ln>
                <a:noFill/>
              </a:ln>
            </p:spPr>
            <p:txBody>
              <a:bodyPr spcFirstLastPara="1" wrap="square" lIns="0" tIns="86187" rIns="0" bIns="86187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design from the top down &amp; the bottom up</a:t>
                </a:r>
                <a:endParaRPr kumimoji="0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" name="Google Shape;185;p23"/>
              <p:cNvSpPr txBox="1"/>
              <p:nvPr/>
            </p:nvSpPr>
            <p:spPr>
              <a:xfrm>
                <a:off x="5325680" y="6828397"/>
                <a:ext cx="2046000" cy="7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07/</a:t>
                </a: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17" name="Google Shape;186;p23"/>
            <p:cNvGrpSpPr/>
            <p:nvPr/>
          </p:nvGrpSpPr>
          <p:grpSpPr>
            <a:xfrm>
              <a:off x="3049464" y="3026020"/>
              <a:ext cx="1965908" cy="1703042"/>
              <a:chOff x="1891938" y="5144409"/>
              <a:chExt cx="3322800" cy="2878500"/>
            </a:xfrm>
          </p:grpSpPr>
          <p:sp>
            <p:nvSpPr>
              <p:cNvPr id="30" name="Google Shape;187;p23"/>
              <p:cNvSpPr/>
              <p:nvPr/>
            </p:nvSpPr>
            <p:spPr>
              <a:xfrm>
                <a:off x="1891938" y="5144409"/>
                <a:ext cx="3322800" cy="2878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626F"/>
              </a:solidFill>
              <a:ln>
                <a:noFill/>
              </a:ln>
            </p:spPr>
            <p:txBody>
              <a:bodyPr spcFirstLastPara="1" wrap="square" lIns="0" tIns="86187" rIns="0" bIns="16964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3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challenge assumptions </a:t>
                </a:r>
                <a:endParaRPr kumimoji="0" sz="1333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3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&amp; design </a:t>
                </a:r>
                <a:endParaRPr kumimoji="0" sz="1333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3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with evidence</a:t>
                </a:r>
                <a:endParaRPr kumimoji="0" sz="1333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" name="Google Shape;188;p23"/>
              <p:cNvSpPr txBox="1"/>
              <p:nvPr/>
            </p:nvSpPr>
            <p:spPr>
              <a:xfrm>
                <a:off x="2561600" y="5260450"/>
                <a:ext cx="2046000" cy="7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06/</a:t>
                </a: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18" name="Google Shape;189;p23"/>
            <p:cNvGrpSpPr/>
            <p:nvPr/>
          </p:nvGrpSpPr>
          <p:grpSpPr>
            <a:xfrm>
              <a:off x="6330362" y="3040894"/>
              <a:ext cx="1965908" cy="1703042"/>
              <a:chOff x="7482603" y="5144398"/>
              <a:chExt cx="3322800" cy="2878500"/>
            </a:xfrm>
          </p:grpSpPr>
          <p:sp>
            <p:nvSpPr>
              <p:cNvPr id="28" name="Google Shape;190;p23"/>
              <p:cNvSpPr/>
              <p:nvPr/>
            </p:nvSpPr>
            <p:spPr>
              <a:xfrm>
                <a:off x="7482603" y="5144398"/>
                <a:ext cx="3322800" cy="2878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657E3E"/>
              </a:solidFill>
              <a:ln>
                <a:noFill/>
              </a:ln>
            </p:spPr>
            <p:txBody>
              <a:bodyPr spcFirstLastPara="1" wrap="square" lIns="0" tIns="86187" rIns="0" bIns="86187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design to deliver value - in all its forms</a:t>
                </a:r>
                <a:endParaRPr kumimoji="0" sz="1467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9" name="Google Shape;191;p23"/>
              <p:cNvSpPr txBox="1"/>
              <p:nvPr/>
            </p:nvSpPr>
            <p:spPr>
              <a:xfrm>
                <a:off x="8121180" y="5268081"/>
                <a:ext cx="2046000" cy="7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08/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19" name="Google Shape;192;p23"/>
            <p:cNvGrpSpPr/>
            <p:nvPr/>
          </p:nvGrpSpPr>
          <p:grpSpPr>
            <a:xfrm>
              <a:off x="9611281" y="3067180"/>
              <a:ext cx="1965934" cy="1702881"/>
              <a:chOff x="6619033" y="3344062"/>
              <a:chExt cx="2046600" cy="1773000"/>
            </a:xfrm>
          </p:grpSpPr>
          <p:sp>
            <p:nvSpPr>
              <p:cNvPr id="26" name="Google Shape;193;p23"/>
              <p:cNvSpPr/>
              <p:nvPr/>
            </p:nvSpPr>
            <p:spPr>
              <a:xfrm>
                <a:off x="6619033" y="3344062"/>
                <a:ext cx="2046600" cy="17730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9CA1"/>
              </a:solidFill>
              <a:ln>
                <a:noFill/>
              </a:ln>
            </p:spPr>
            <p:txBody>
              <a:bodyPr spcFirstLastPara="1" wrap="square" lIns="0" tIns="86187" rIns="0" bIns="86187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work </a:t>
                </a:r>
                <a:endParaRPr kumimoji="0" sz="1467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to make </a:t>
                </a:r>
                <a:endParaRPr kumimoji="0" sz="1467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things simpler</a:t>
                </a:r>
                <a:endParaRPr kumimoji="0" sz="1467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" name="Google Shape;194;p23"/>
              <p:cNvSpPr txBox="1"/>
              <p:nvPr/>
            </p:nvSpPr>
            <p:spPr>
              <a:xfrm>
                <a:off x="7012325" y="3420255"/>
                <a:ext cx="1260000" cy="4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10/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20" name="Google Shape;195;p23"/>
            <p:cNvGrpSpPr/>
            <p:nvPr/>
          </p:nvGrpSpPr>
          <p:grpSpPr>
            <a:xfrm>
              <a:off x="7960801" y="3920205"/>
              <a:ext cx="1965934" cy="1702881"/>
              <a:chOff x="8217394" y="2324671"/>
              <a:chExt cx="2046600" cy="1773000"/>
            </a:xfrm>
          </p:grpSpPr>
          <p:sp>
            <p:nvSpPr>
              <p:cNvPr id="24" name="Google Shape;196;p23"/>
              <p:cNvSpPr/>
              <p:nvPr/>
            </p:nvSpPr>
            <p:spPr>
              <a:xfrm>
                <a:off x="8217394" y="2324671"/>
                <a:ext cx="2046600" cy="17730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0" tIns="86187" rIns="0" bIns="86187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ts val="1100"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build, test, learn &amp; iterate</a:t>
                </a:r>
                <a:endParaRPr kumimoji="0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" name="Google Shape;197;p23"/>
              <p:cNvSpPr txBox="1"/>
              <p:nvPr/>
            </p:nvSpPr>
            <p:spPr>
              <a:xfrm>
                <a:off x="8610692" y="2400855"/>
                <a:ext cx="1260000" cy="4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09/</a:t>
                </a: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21" name="Google Shape;198;p23"/>
            <p:cNvGrpSpPr/>
            <p:nvPr/>
          </p:nvGrpSpPr>
          <p:grpSpPr>
            <a:xfrm>
              <a:off x="7987586" y="2158967"/>
              <a:ext cx="1965908" cy="1703042"/>
              <a:chOff x="10262571" y="2657982"/>
              <a:chExt cx="3322800" cy="2878500"/>
            </a:xfrm>
          </p:grpSpPr>
          <p:sp>
            <p:nvSpPr>
              <p:cNvPr id="22" name="Google Shape;199;p23"/>
              <p:cNvSpPr/>
              <p:nvPr/>
            </p:nvSpPr>
            <p:spPr>
              <a:xfrm>
                <a:off x="10262571" y="2657982"/>
                <a:ext cx="3322800" cy="2878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1295E"/>
              </a:solidFill>
              <a:ln>
                <a:noFill/>
              </a:ln>
            </p:spPr>
            <p:txBody>
              <a:bodyPr spcFirstLastPara="1" wrap="square" lIns="0" tIns="86187" rIns="0" bIns="86187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67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We will design for trust</a:t>
                </a:r>
                <a:endParaRPr kumimoji="0" sz="1467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3" name="Google Shape;200;p23"/>
              <p:cNvSpPr txBox="1"/>
              <p:nvPr/>
            </p:nvSpPr>
            <p:spPr>
              <a:xfrm>
                <a:off x="10901144" y="2777636"/>
                <a:ext cx="2046000" cy="7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86187" rIns="0" bIns="86187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o Light"/>
                    <a:ea typeface="Lato Light"/>
                    <a:cs typeface="Lato Light"/>
                    <a:sym typeface="Lato Light"/>
                  </a:rPr>
                  <a:t>Principle 04/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021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7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81867" y="3244334"/>
            <a:ext cx="3028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People -   User Centred Design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98" y="1339306"/>
            <a:ext cx="7506201" cy="52260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500" y="686110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Process- Agile &amp; Iterative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254" y="1809875"/>
            <a:ext cx="3888646" cy="4788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4204073"/>
            <a:ext cx="4490720" cy="1788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533400" y="676349"/>
            <a:ext cx="1054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Technology – Building Blocks- Open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2341359"/>
            <a:ext cx="4448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>
                <a:solidFill>
                  <a:schemeClr val="accent6">
                    <a:lumMod val="50000"/>
                  </a:schemeClr>
                </a:solidFill>
              </a:rPr>
              <a:t>Technology – Building Blocks- Open</a:t>
            </a:r>
            <a:br>
              <a:rPr lang="en-IE" b="1" dirty="0">
                <a:solidFill>
                  <a:schemeClr val="accent6">
                    <a:lumMod val="50000"/>
                  </a:schemeClr>
                </a:solidFill>
              </a:rPr>
            </a:b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82" y="1027906"/>
            <a:ext cx="10573311" cy="56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Towards a Digital Commons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2" y="1309832"/>
            <a:ext cx="10053918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Components in the Commons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1496688"/>
            <a:ext cx="10325464" cy="4990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1" y="4685976"/>
            <a:ext cx="2035499" cy="20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51" y="1253934"/>
            <a:ext cx="10723711" cy="467251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b="1" dirty="0" smtClean="0">
                <a:solidFill>
                  <a:schemeClr val="accent6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Components in the Cloud</a:t>
            </a:r>
            <a:endParaRPr sz="4800" b="1" dirty="0">
              <a:solidFill>
                <a:schemeClr val="accent6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sz="4267" dirty="0"/>
          </a:p>
          <a:p>
            <a:endParaRPr sz="4800" dirty="0"/>
          </a:p>
        </p:txBody>
      </p:sp>
      <p:sp>
        <p:nvSpPr>
          <p:cNvPr id="484" name="Google Shape;484;p76"/>
          <p:cNvSpPr/>
          <p:nvPr/>
        </p:nvSpPr>
        <p:spPr>
          <a:xfrm>
            <a:off x="1935933" y="1941367"/>
            <a:ext cx="5066000" cy="32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5" name="Google Shape;485;p76"/>
          <p:cNvSpPr/>
          <p:nvPr/>
        </p:nvSpPr>
        <p:spPr>
          <a:xfrm>
            <a:off x="795333" y="3124200"/>
            <a:ext cx="1374000" cy="32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86" name="Google Shape;48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7" y="6511034"/>
            <a:ext cx="254468" cy="25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6"/>
          <p:cNvSpPr txBox="1"/>
          <p:nvPr/>
        </p:nvSpPr>
        <p:spPr>
          <a:xfrm>
            <a:off x="505933" y="6383500"/>
            <a:ext cx="33036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Ripple Foundation C.I.C Ltd</a:t>
            </a:r>
            <a:endParaRPr sz="1333" kern="0">
              <a:solidFill>
                <a:srgbClr val="EFEFE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76"/>
          <p:cNvSpPr txBox="1"/>
          <p:nvPr/>
        </p:nvSpPr>
        <p:spPr>
          <a:xfrm>
            <a:off x="4444200" y="6447267"/>
            <a:ext cx="33036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Private &amp; Confidential</a:t>
            </a:r>
            <a:endParaRPr sz="1333" kern="0">
              <a:solidFill>
                <a:srgbClr val="EFEFE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186" y="4835393"/>
            <a:ext cx="3082574" cy="1548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89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Life Events Service / Once Only Principle</a:t>
            </a:r>
            <a:endParaRPr lang="en-IE" sz="48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11800" cy="4351338"/>
          </a:xfrm>
        </p:spPr>
        <p:txBody>
          <a:bodyPr>
            <a:noAutofit/>
          </a:bodyPr>
          <a:lstStyle/>
          <a:p>
            <a:r>
              <a:rPr lang="en-IE" dirty="0" smtClean="0"/>
              <a:t>Design System</a:t>
            </a:r>
          </a:p>
          <a:p>
            <a:endParaRPr lang="en-IE" dirty="0" smtClean="0"/>
          </a:p>
          <a:p>
            <a:r>
              <a:rPr lang="en-IE" dirty="0" smtClean="0"/>
              <a:t>Content </a:t>
            </a:r>
            <a:r>
              <a:rPr lang="en-IE" dirty="0"/>
              <a:t>Management – gov.ie</a:t>
            </a:r>
          </a:p>
          <a:p>
            <a:r>
              <a:rPr lang="en-IE" dirty="0" smtClean="0"/>
              <a:t>Digital </a:t>
            </a:r>
            <a:r>
              <a:rPr lang="en-IE" dirty="0" smtClean="0"/>
              <a:t>Identity - </a:t>
            </a:r>
            <a:r>
              <a:rPr lang="en-IE" dirty="0" err="1" smtClean="0"/>
              <a:t>MyGovID</a:t>
            </a:r>
            <a:endParaRPr lang="en-IE" dirty="0" smtClean="0"/>
          </a:p>
          <a:p>
            <a:r>
              <a:rPr lang="en-IE" dirty="0" smtClean="0"/>
              <a:t>Data </a:t>
            </a:r>
            <a:r>
              <a:rPr lang="en-IE" dirty="0" smtClean="0"/>
              <a:t>Collection- </a:t>
            </a:r>
            <a:r>
              <a:rPr lang="en-IE" dirty="0" err="1" smtClean="0"/>
              <a:t>eforms</a:t>
            </a:r>
            <a:endParaRPr lang="en-IE" dirty="0" smtClean="0"/>
          </a:p>
          <a:p>
            <a:r>
              <a:rPr lang="en-IE" dirty="0" smtClean="0"/>
              <a:t>Case Management – </a:t>
            </a:r>
            <a:r>
              <a:rPr lang="en-IE" dirty="0" err="1" smtClean="0"/>
              <a:t>eCase</a:t>
            </a:r>
            <a:endParaRPr lang="en-IE" dirty="0" smtClean="0"/>
          </a:p>
          <a:p>
            <a:r>
              <a:rPr lang="en-IE" dirty="0" smtClean="0"/>
              <a:t>Messaging - </a:t>
            </a:r>
            <a:r>
              <a:rPr lang="en-IE" dirty="0" err="1" smtClean="0"/>
              <a:t>DigPostBox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Digital Wallet</a:t>
            </a:r>
          </a:p>
          <a:p>
            <a:endParaRPr lang="en-IE" sz="2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990" r="10358"/>
          <a:stretch/>
        </p:blipFill>
        <p:spPr>
          <a:xfrm>
            <a:off x="477520" y="2156076"/>
            <a:ext cx="5039360" cy="25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Design System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69" y="1582380"/>
            <a:ext cx="9182447" cy="4884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7484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2" r="769"/>
          <a:stretch/>
        </p:blipFill>
        <p:spPr>
          <a:xfrm>
            <a:off x="1981199" y="1320109"/>
            <a:ext cx="7731181" cy="5233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Content Management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5595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42"/>
          <a:stretch/>
        </p:blipFill>
        <p:spPr>
          <a:xfrm>
            <a:off x="2052918" y="1338550"/>
            <a:ext cx="7539391" cy="5186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Digital Identity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720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5" y="1838304"/>
            <a:ext cx="9213205" cy="47047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Stories from the Frontline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4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63" y="1398990"/>
            <a:ext cx="7182243" cy="4991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Collection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65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8" y="1386819"/>
            <a:ext cx="7742197" cy="5136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Case Management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38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1413546"/>
            <a:ext cx="7628964" cy="5214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Messaging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21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798" y="347205"/>
            <a:ext cx="3188484" cy="61635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" y="347205"/>
            <a:ext cx="7477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ea typeface="+mj-ea"/>
                <a:cs typeface="+mj-cs"/>
              </a:rPr>
              <a:t>Life Events - Digital Wallet</a:t>
            </a:r>
            <a:endParaRPr kumimoji="0" lang="en-I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0" y="1767840"/>
            <a:ext cx="6286559" cy="41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18" y="365123"/>
            <a:ext cx="2954422" cy="5929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78" y="330172"/>
            <a:ext cx="3235707" cy="6143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947" y="347647"/>
            <a:ext cx="3050274" cy="61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441" y="583688"/>
            <a:ext cx="2841430" cy="5939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384" y="466829"/>
            <a:ext cx="3139712" cy="6163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77" y="466829"/>
            <a:ext cx="3182388" cy="61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5"/>
          <a:stretch/>
        </p:blipFill>
        <p:spPr>
          <a:xfrm>
            <a:off x="485976" y="845344"/>
            <a:ext cx="2886234" cy="5618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137" y="805399"/>
            <a:ext cx="2857500" cy="5698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322" y="726876"/>
            <a:ext cx="3170703" cy="585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1" y="1981200"/>
            <a:ext cx="7746998" cy="40671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6900" y="471656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Challenge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" b="3765"/>
          <a:stretch/>
        </p:blipFill>
        <p:spPr>
          <a:xfrm>
            <a:off x="1977886" y="2056015"/>
            <a:ext cx="8565792" cy="3912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6900" y="471656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Opportunity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8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5551" y="1986588"/>
            <a:ext cx="5127037" cy="4068567"/>
            <a:chOff x="760211" y="2280683"/>
            <a:chExt cx="6359164" cy="406856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57BC7D8-B2AE-2345-88F8-B63A4625B41C}"/>
                </a:ext>
              </a:extLst>
            </p:cNvPr>
            <p:cNvSpPr/>
            <p:nvPr/>
          </p:nvSpPr>
          <p:spPr>
            <a:xfrm>
              <a:off x="957468" y="2713384"/>
              <a:ext cx="6161907" cy="2832652"/>
            </a:xfrm>
            <a:prstGeom prst="roundRect">
              <a:avLst>
                <a:gd name="adj" fmla="val 5280"/>
              </a:avLst>
            </a:prstGeom>
            <a:solidFill>
              <a:srgbClr val="0090D4"/>
            </a:solidFill>
            <a:ln w="50800">
              <a:solidFill>
                <a:srgbClr val="84C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BC567B5-35B2-4025-71C2-C2BAC49FAE12}"/>
                </a:ext>
              </a:extLst>
            </p:cNvPr>
            <p:cNvSpPr/>
            <p:nvPr/>
          </p:nvSpPr>
          <p:spPr>
            <a:xfrm>
              <a:off x="760211" y="2280683"/>
              <a:ext cx="2014332" cy="1167714"/>
            </a:xfrm>
            <a:prstGeom prst="roundRect">
              <a:avLst/>
            </a:prstGeom>
            <a:solidFill>
              <a:srgbClr val="0090D4"/>
            </a:solidFill>
            <a:ln w="50800">
              <a:solidFill>
                <a:srgbClr val="84C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Digital and Innovation at Scale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63E07E8-D4FA-4113-3DEF-F0748B94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432" y="3630642"/>
              <a:ext cx="1205893" cy="1205893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7FD9E4F-0284-BA9C-4974-5C0D882383C4}"/>
                </a:ext>
              </a:extLst>
            </p:cNvPr>
            <p:cNvSpPr/>
            <p:nvPr/>
          </p:nvSpPr>
          <p:spPr>
            <a:xfrm>
              <a:off x="3385727" y="2293229"/>
              <a:ext cx="3485323" cy="919236"/>
            </a:xfrm>
            <a:prstGeom prst="roundRect">
              <a:avLst/>
            </a:prstGeom>
            <a:solidFill>
              <a:srgbClr val="F1F1EA"/>
            </a:solidFill>
            <a:ln w="50800">
              <a:solidFill>
                <a:srgbClr val="9D9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The Public Service will work together to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3FC00BC-E802-4080-9514-877909D5141E}"/>
                </a:ext>
              </a:extLst>
            </p:cNvPr>
            <p:cNvSpPr/>
            <p:nvPr/>
          </p:nvSpPr>
          <p:spPr>
            <a:xfrm>
              <a:off x="3385726" y="3494073"/>
              <a:ext cx="3485323" cy="1715657"/>
            </a:xfrm>
            <a:prstGeom prst="roundRect">
              <a:avLst>
                <a:gd name="adj" fmla="val 5623"/>
              </a:avLst>
            </a:prstGeom>
            <a:solidFill>
              <a:srgbClr val="F1F1EA"/>
            </a:solidFill>
            <a:ln w="50800">
              <a:solidFill>
                <a:srgbClr val="84C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98900" marR="0" lvl="0" indent="-198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Tackle big societal issues and drive societal change</a:t>
              </a:r>
            </a:p>
            <a:p>
              <a:pPr marL="198900" marR="0" lvl="0" indent="-198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Achieve a seamless user experience and inclusive service delivery</a:t>
              </a:r>
            </a:p>
            <a:p>
              <a:pPr marL="198900" marR="0" lvl="0" indent="-198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Provide a dynamic and agile workplace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ADFB105-55F6-BB32-BC10-5CD7691EDD19}"/>
                </a:ext>
              </a:extLst>
            </p:cNvPr>
            <p:cNvSpPr/>
            <p:nvPr/>
          </p:nvSpPr>
          <p:spPr>
            <a:xfrm>
              <a:off x="1540877" y="5397347"/>
              <a:ext cx="4995088" cy="951903"/>
            </a:xfrm>
            <a:prstGeom prst="roundRect">
              <a:avLst/>
            </a:prstGeom>
            <a:solidFill>
              <a:srgbClr val="575656"/>
            </a:solidFill>
            <a:ln w="50800">
              <a:solidFill>
                <a:srgbClr val="9D9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A Public Service that:</a:t>
              </a:r>
            </a:p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Builds trust in public institutions  </a:t>
              </a:r>
              <a:r>
                <a:rPr kumimoji="0" lang="en-IE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 </a:t>
              </a:r>
            </a:p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E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Focuses </a:t>
              </a:r>
              <a:r>
                <a:rPr kumimoji="0" lang="en-I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on outcomes </a:t>
              </a:r>
              <a:r>
                <a:rPr kumimoji="0" lang="en-IE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 </a:t>
              </a:r>
            </a:p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E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Delivers </a:t>
              </a:r>
              <a:r>
                <a:rPr kumimoji="0" lang="en-I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climate action and sustainability</a:t>
              </a:r>
              <a:endPara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68" y="78660"/>
            <a:ext cx="4791871" cy="67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7291"/>
            <a:ext cx="11010900" cy="5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765" y="1201612"/>
            <a:ext cx="9448515" cy="2619571"/>
          </a:xfrm>
        </p:spPr>
        <p:txBody>
          <a:bodyPr>
            <a:normAutofit/>
          </a:bodyPr>
          <a:lstStyle/>
          <a:p>
            <a:pPr algn="ctr"/>
            <a:r>
              <a:rPr lang="en-IE" sz="6000" dirty="0" smtClean="0"/>
              <a:t>Thank You</a:t>
            </a:r>
            <a:endParaRPr lang="en-IE" sz="6000" dirty="0"/>
          </a:p>
        </p:txBody>
      </p:sp>
    </p:spTree>
    <p:extLst>
      <p:ext uri="{BB962C8B-B14F-4D97-AF65-F5344CB8AC3E}">
        <p14:creationId xmlns:p14="http://schemas.microsoft.com/office/powerpoint/2010/main" val="1520746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Links to related Prototypes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E" dirty="0"/>
              <a:t>Life Events to Digital Wallet - </a:t>
            </a:r>
            <a:r>
              <a:rPr lang="en-IE" dirty="0" err="1"/>
              <a:t>Gov</a:t>
            </a:r>
            <a:r>
              <a:rPr lang="en-IE" dirty="0"/>
              <a:t>/Public Sector/National Level - </a:t>
            </a:r>
            <a:r>
              <a:rPr lang="en-IE" dirty="0" err="1"/>
              <a:t>Mockup</a:t>
            </a:r>
            <a:endParaRPr lang="en-IE" dirty="0"/>
          </a:p>
          <a:p>
            <a:r>
              <a:rPr lang="en-IE" u="sng" dirty="0">
                <a:hlinkClick r:id="rId2"/>
              </a:rPr>
              <a:t>https://www.figma.com/proto/fLBdoyqpbXLCheeikYRNXE/Digital-Wallet---Gov.ie---POC?page-id=249%3A11712&amp;type=design&amp;node-id=296-27100&amp;viewport=8821%2C2497%2C0.25&amp;t=Bc0Vznia2Q7MTsTv-1&amp;scaling=min-zoom&amp;starting-point-node-id=296%3A27100</a:t>
            </a:r>
            <a:endParaRPr lang="en-IE" dirty="0"/>
          </a:p>
          <a:p>
            <a:r>
              <a:rPr lang="en-IE" dirty="0"/>
              <a:t> </a:t>
            </a:r>
          </a:p>
          <a:p>
            <a:r>
              <a:rPr lang="en-IE" dirty="0"/>
              <a:t>Life Events to Digital Wallet -  </a:t>
            </a:r>
            <a:r>
              <a:rPr lang="en-IE" dirty="0" err="1"/>
              <a:t>Gov</a:t>
            </a:r>
            <a:r>
              <a:rPr lang="en-IE" dirty="0"/>
              <a:t>/Public Sector to citizen share to EU/Private Sector - </a:t>
            </a:r>
            <a:r>
              <a:rPr lang="en-IE" dirty="0" err="1"/>
              <a:t>Mockup</a:t>
            </a:r>
            <a:endParaRPr lang="en-IE" dirty="0"/>
          </a:p>
          <a:p>
            <a:r>
              <a:rPr lang="en-IE" u="sng" dirty="0">
                <a:hlinkClick r:id="rId3"/>
              </a:rPr>
              <a:t>https://www.figma.com/proto/fLBdoyqpbXLCheeikYRNXE/Digital-Wallet---Gov.ie---POC?page-id=293%3A26847&amp;type=design&amp;node-id=296-26771&amp;viewport=15358%2C4560%2C0.5&amp;t=EBmEDX8XqD17nf9M-1&amp;scaling=min-zoom&amp;starting-point-node-id=293%3A27488&amp;show-proto-sidebar=1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Life Events – Digital Wallet Pilot 2023 Nov</a:t>
            </a:r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https</a:t>
            </a:r>
            <a:r>
              <a:rPr lang="en-IE" dirty="0">
                <a:hlinkClick r:id="rId4"/>
              </a:rPr>
              <a:t>://www.figma.com/proto/fLBdoyqpbXLCheeikYRNXE/Digital-Wallet---Gov.ie---POC?type=design&amp;node-id=1712-77989&amp;t=KfJMqE2Hsb8mh4Aw-0&amp;scaling=scale-down&amp;page-id=1063%3A29910&amp;starting-point-node-id=1674%3A73668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5604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37" y="232756"/>
            <a:ext cx="6137466" cy="6523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755" y="1742988"/>
            <a:ext cx="4448175" cy="435292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7169860" y="4230771"/>
            <a:ext cx="4650838" cy="1978206"/>
          </a:xfrm>
          <a:custGeom>
            <a:avLst/>
            <a:gdLst>
              <a:gd name="connsiteX0" fmla="*/ 128715 w 4650838"/>
              <a:gd name="connsiteY0" fmla="*/ 1139251 h 1978206"/>
              <a:gd name="connsiteX1" fmla="*/ 128715 w 4650838"/>
              <a:gd name="connsiteY1" fmla="*/ 1139251 h 1978206"/>
              <a:gd name="connsiteX2" fmla="*/ 203529 w 4650838"/>
              <a:gd name="connsiteY2" fmla="*/ 1114313 h 1978206"/>
              <a:gd name="connsiteX3" fmla="*/ 245093 w 4650838"/>
              <a:gd name="connsiteY3" fmla="*/ 1089374 h 1978206"/>
              <a:gd name="connsiteX4" fmla="*/ 278344 w 4650838"/>
              <a:gd name="connsiteY4" fmla="*/ 1072749 h 1978206"/>
              <a:gd name="connsiteX5" fmla="*/ 311595 w 4650838"/>
              <a:gd name="connsiteY5" fmla="*/ 1047811 h 1978206"/>
              <a:gd name="connsiteX6" fmla="*/ 386409 w 4650838"/>
              <a:gd name="connsiteY6" fmla="*/ 997934 h 1978206"/>
              <a:gd name="connsiteX7" fmla="*/ 411347 w 4650838"/>
              <a:gd name="connsiteY7" fmla="*/ 989622 h 1978206"/>
              <a:gd name="connsiteX8" fmla="*/ 427973 w 4650838"/>
              <a:gd name="connsiteY8" fmla="*/ 972996 h 1978206"/>
              <a:gd name="connsiteX9" fmla="*/ 461224 w 4650838"/>
              <a:gd name="connsiteY9" fmla="*/ 964684 h 1978206"/>
              <a:gd name="connsiteX10" fmla="*/ 486162 w 4650838"/>
              <a:gd name="connsiteY10" fmla="*/ 956371 h 1978206"/>
              <a:gd name="connsiteX11" fmla="*/ 577602 w 4650838"/>
              <a:gd name="connsiteY11" fmla="*/ 914807 h 1978206"/>
              <a:gd name="connsiteX12" fmla="*/ 660729 w 4650838"/>
              <a:gd name="connsiteY12" fmla="*/ 864931 h 1978206"/>
              <a:gd name="connsiteX13" fmla="*/ 702293 w 4650838"/>
              <a:gd name="connsiteY13" fmla="*/ 856618 h 1978206"/>
              <a:gd name="connsiteX14" fmla="*/ 752169 w 4650838"/>
              <a:gd name="connsiteY14" fmla="*/ 839993 h 1978206"/>
              <a:gd name="connsiteX15" fmla="*/ 785420 w 4650838"/>
              <a:gd name="connsiteY15" fmla="*/ 856618 h 1978206"/>
              <a:gd name="connsiteX16" fmla="*/ 802045 w 4650838"/>
              <a:gd name="connsiteY16" fmla="*/ 881556 h 1978206"/>
              <a:gd name="connsiteX17" fmla="*/ 818671 w 4650838"/>
              <a:gd name="connsiteY17" fmla="*/ 898182 h 1978206"/>
              <a:gd name="connsiteX18" fmla="*/ 843609 w 4650838"/>
              <a:gd name="connsiteY18" fmla="*/ 931433 h 1978206"/>
              <a:gd name="connsiteX19" fmla="*/ 860235 w 4650838"/>
              <a:gd name="connsiteY19" fmla="*/ 956371 h 1978206"/>
              <a:gd name="connsiteX20" fmla="*/ 885173 w 4650838"/>
              <a:gd name="connsiteY20" fmla="*/ 981309 h 1978206"/>
              <a:gd name="connsiteX21" fmla="*/ 901798 w 4650838"/>
              <a:gd name="connsiteY21" fmla="*/ 1031185 h 1978206"/>
              <a:gd name="connsiteX22" fmla="*/ 918424 w 4650838"/>
              <a:gd name="connsiteY22" fmla="*/ 1056124 h 1978206"/>
              <a:gd name="connsiteX23" fmla="*/ 951675 w 4650838"/>
              <a:gd name="connsiteY23" fmla="*/ 1114313 h 1978206"/>
              <a:gd name="connsiteX24" fmla="*/ 976613 w 4650838"/>
              <a:gd name="connsiteY24" fmla="*/ 1164189 h 1978206"/>
              <a:gd name="connsiteX25" fmla="*/ 984925 w 4650838"/>
              <a:gd name="connsiteY25" fmla="*/ 1189127 h 1978206"/>
              <a:gd name="connsiteX26" fmla="*/ 1026489 w 4650838"/>
              <a:gd name="connsiteY26" fmla="*/ 1230691 h 1978206"/>
              <a:gd name="connsiteX27" fmla="*/ 1043115 w 4650838"/>
              <a:gd name="connsiteY27" fmla="*/ 1263942 h 1978206"/>
              <a:gd name="connsiteX28" fmla="*/ 1101304 w 4650838"/>
              <a:gd name="connsiteY28" fmla="*/ 1313818 h 1978206"/>
              <a:gd name="connsiteX29" fmla="*/ 1201056 w 4650838"/>
              <a:gd name="connsiteY29" fmla="*/ 1363694 h 1978206"/>
              <a:gd name="connsiteX30" fmla="*/ 1225995 w 4650838"/>
              <a:gd name="connsiteY30" fmla="*/ 1380320 h 1978206"/>
              <a:gd name="connsiteX31" fmla="*/ 1292496 w 4650838"/>
              <a:gd name="connsiteY31" fmla="*/ 1405258 h 1978206"/>
              <a:gd name="connsiteX32" fmla="*/ 1350685 w 4650838"/>
              <a:gd name="connsiteY32" fmla="*/ 1430196 h 1978206"/>
              <a:gd name="connsiteX33" fmla="*/ 1375624 w 4650838"/>
              <a:gd name="connsiteY33" fmla="*/ 1438509 h 1978206"/>
              <a:gd name="connsiteX34" fmla="*/ 1400562 w 4650838"/>
              <a:gd name="connsiteY34" fmla="*/ 1455134 h 1978206"/>
              <a:gd name="connsiteX35" fmla="*/ 1458751 w 4650838"/>
              <a:gd name="connsiteY35" fmla="*/ 1471760 h 1978206"/>
              <a:gd name="connsiteX36" fmla="*/ 1541878 w 4650838"/>
              <a:gd name="connsiteY36" fmla="*/ 1505011 h 1978206"/>
              <a:gd name="connsiteX37" fmla="*/ 1616693 w 4650838"/>
              <a:gd name="connsiteY37" fmla="*/ 1529949 h 1978206"/>
              <a:gd name="connsiteX38" fmla="*/ 1641631 w 4650838"/>
              <a:gd name="connsiteY38" fmla="*/ 1538262 h 1978206"/>
              <a:gd name="connsiteX39" fmla="*/ 1733071 w 4650838"/>
              <a:gd name="connsiteY39" fmla="*/ 1563200 h 1978206"/>
              <a:gd name="connsiteX40" fmla="*/ 1766322 w 4650838"/>
              <a:gd name="connsiteY40" fmla="*/ 1571513 h 1978206"/>
              <a:gd name="connsiteX41" fmla="*/ 1874387 w 4650838"/>
              <a:gd name="connsiteY41" fmla="*/ 1588138 h 1978206"/>
              <a:gd name="connsiteX42" fmla="*/ 1932576 w 4650838"/>
              <a:gd name="connsiteY42" fmla="*/ 1604764 h 1978206"/>
              <a:gd name="connsiteX43" fmla="*/ 1957515 w 4650838"/>
              <a:gd name="connsiteY43" fmla="*/ 1613076 h 1978206"/>
              <a:gd name="connsiteX44" fmla="*/ 2132082 w 4650838"/>
              <a:gd name="connsiteY44" fmla="*/ 1621389 h 1978206"/>
              <a:gd name="connsiteX45" fmla="*/ 2206896 w 4650838"/>
              <a:gd name="connsiteY45" fmla="*/ 1629702 h 1978206"/>
              <a:gd name="connsiteX46" fmla="*/ 2306649 w 4650838"/>
              <a:gd name="connsiteY46" fmla="*/ 1646327 h 1978206"/>
              <a:gd name="connsiteX47" fmla="*/ 2364838 w 4650838"/>
              <a:gd name="connsiteY47" fmla="*/ 1654640 h 1978206"/>
              <a:gd name="connsiteX48" fmla="*/ 2846976 w 4650838"/>
              <a:gd name="connsiteY48" fmla="*/ 1646327 h 1978206"/>
              <a:gd name="connsiteX49" fmla="*/ 2905165 w 4650838"/>
              <a:gd name="connsiteY49" fmla="*/ 1638014 h 1978206"/>
              <a:gd name="connsiteX50" fmla="*/ 2979980 w 4650838"/>
              <a:gd name="connsiteY50" fmla="*/ 1629702 h 1978206"/>
              <a:gd name="connsiteX51" fmla="*/ 3013231 w 4650838"/>
              <a:gd name="connsiteY51" fmla="*/ 1621389 h 1978206"/>
              <a:gd name="connsiteX52" fmla="*/ 3038169 w 4650838"/>
              <a:gd name="connsiteY52" fmla="*/ 1604764 h 1978206"/>
              <a:gd name="connsiteX53" fmla="*/ 3079733 w 4650838"/>
              <a:gd name="connsiteY53" fmla="*/ 1596451 h 1978206"/>
              <a:gd name="connsiteX54" fmla="*/ 3104671 w 4650838"/>
              <a:gd name="connsiteY54" fmla="*/ 1579825 h 1978206"/>
              <a:gd name="connsiteX55" fmla="*/ 3146235 w 4650838"/>
              <a:gd name="connsiteY55" fmla="*/ 1563200 h 1978206"/>
              <a:gd name="connsiteX56" fmla="*/ 3162860 w 4650838"/>
              <a:gd name="connsiteY56" fmla="*/ 1546574 h 1978206"/>
              <a:gd name="connsiteX57" fmla="*/ 3212736 w 4650838"/>
              <a:gd name="connsiteY57" fmla="*/ 1513324 h 1978206"/>
              <a:gd name="connsiteX58" fmla="*/ 3229362 w 4650838"/>
              <a:gd name="connsiteY58" fmla="*/ 1496698 h 1978206"/>
              <a:gd name="connsiteX59" fmla="*/ 3254300 w 4650838"/>
              <a:gd name="connsiteY59" fmla="*/ 1488385 h 1978206"/>
              <a:gd name="connsiteX60" fmla="*/ 3304176 w 4650838"/>
              <a:gd name="connsiteY60" fmla="*/ 1463447 h 1978206"/>
              <a:gd name="connsiteX61" fmla="*/ 3345740 w 4650838"/>
              <a:gd name="connsiteY61" fmla="*/ 1438509 h 1978206"/>
              <a:gd name="connsiteX62" fmla="*/ 3370678 w 4650838"/>
              <a:gd name="connsiteY62" fmla="*/ 1413571 h 1978206"/>
              <a:gd name="connsiteX63" fmla="*/ 3462118 w 4650838"/>
              <a:gd name="connsiteY63" fmla="*/ 1372007 h 1978206"/>
              <a:gd name="connsiteX64" fmla="*/ 3495369 w 4650838"/>
              <a:gd name="connsiteY64" fmla="*/ 1355382 h 1978206"/>
              <a:gd name="connsiteX65" fmla="*/ 3570184 w 4650838"/>
              <a:gd name="connsiteY65" fmla="*/ 1330444 h 1978206"/>
              <a:gd name="connsiteX66" fmla="*/ 3653311 w 4650838"/>
              <a:gd name="connsiteY66" fmla="*/ 1288880 h 1978206"/>
              <a:gd name="connsiteX67" fmla="*/ 3669936 w 4650838"/>
              <a:gd name="connsiteY67" fmla="*/ 1272254 h 1978206"/>
              <a:gd name="connsiteX68" fmla="*/ 3719813 w 4650838"/>
              <a:gd name="connsiteY68" fmla="*/ 1239004 h 1978206"/>
              <a:gd name="connsiteX69" fmla="*/ 3778002 w 4650838"/>
              <a:gd name="connsiteY69" fmla="*/ 1180814 h 1978206"/>
              <a:gd name="connsiteX70" fmla="*/ 3811253 w 4650838"/>
              <a:gd name="connsiteY70" fmla="*/ 1155876 h 1978206"/>
              <a:gd name="connsiteX71" fmla="*/ 3844504 w 4650838"/>
              <a:gd name="connsiteY71" fmla="*/ 1106000 h 1978206"/>
              <a:gd name="connsiteX72" fmla="*/ 3935944 w 4650838"/>
              <a:gd name="connsiteY72" fmla="*/ 964684 h 1978206"/>
              <a:gd name="connsiteX73" fmla="*/ 3944256 w 4650838"/>
              <a:gd name="connsiteY73" fmla="*/ 939745 h 1978206"/>
              <a:gd name="connsiteX74" fmla="*/ 3969195 w 4650838"/>
              <a:gd name="connsiteY74" fmla="*/ 914807 h 1978206"/>
              <a:gd name="connsiteX75" fmla="*/ 4035696 w 4650838"/>
              <a:gd name="connsiteY75" fmla="*/ 823367 h 1978206"/>
              <a:gd name="connsiteX76" fmla="*/ 4060635 w 4650838"/>
              <a:gd name="connsiteY76" fmla="*/ 806742 h 1978206"/>
              <a:gd name="connsiteX77" fmla="*/ 4085573 w 4650838"/>
              <a:gd name="connsiteY77" fmla="*/ 773491 h 1978206"/>
              <a:gd name="connsiteX78" fmla="*/ 4118824 w 4650838"/>
              <a:gd name="connsiteY78" fmla="*/ 723614 h 1978206"/>
              <a:gd name="connsiteX79" fmla="*/ 4152075 w 4650838"/>
              <a:gd name="connsiteY79" fmla="*/ 673738 h 1978206"/>
              <a:gd name="connsiteX80" fmla="*/ 4168700 w 4650838"/>
              <a:gd name="connsiteY80" fmla="*/ 648800 h 1978206"/>
              <a:gd name="connsiteX81" fmla="*/ 4201951 w 4650838"/>
              <a:gd name="connsiteY81" fmla="*/ 598924 h 1978206"/>
              <a:gd name="connsiteX82" fmla="*/ 4235202 w 4650838"/>
              <a:gd name="connsiteY82" fmla="*/ 532422 h 1978206"/>
              <a:gd name="connsiteX83" fmla="*/ 4285078 w 4650838"/>
              <a:gd name="connsiteY83" fmla="*/ 465920 h 1978206"/>
              <a:gd name="connsiteX84" fmla="*/ 4301704 w 4650838"/>
              <a:gd name="connsiteY84" fmla="*/ 407731 h 1978206"/>
              <a:gd name="connsiteX85" fmla="*/ 4334955 w 4650838"/>
              <a:gd name="connsiteY85" fmla="*/ 349542 h 1978206"/>
              <a:gd name="connsiteX86" fmla="*/ 4343267 w 4650838"/>
              <a:gd name="connsiteY86" fmla="*/ 307978 h 1978206"/>
              <a:gd name="connsiteX87" fmla="*/ 4351580 w 4650838"/>
              <a:gd name="connsiteY87" fmla="*/ 283040 h 1978206"/>
              <a:gd name="connsiteX88" fmla="*/ 4359893 w 4650838"/>
              <a:gd name="connsiteY88" fmla="*/ 216538 h 1978206"/>
              <a:gd name="connsiteX89" fmla="*/ 4376518 w 4650838"/>
              <a:gd name="connsiteY89" fmla="*/ 25345 h 1978206"/>
              <a:gd name="connsiteX90" fmla="*/ 4401456 w 4650838"/>
              <a:gd name="connsiteY90" fmla="*/ 17033 h 1978206"/>
              <a:gd name="connsiteX91" fmla="*/ 4551085 w 4650838"/>
              <a:gd name="connsiteY91" fmla="*/ 8720 h 1978206"/>
              <a:gd name="connsiteX92" fmla="*/ 4592649 w 4650838"/>
              <a:gd name="connsiteY92" fmla="*/ 25345 h 1978206"/>
              <a:gd name="connsiteX93" fmla="*/ 4609275 w 4650838"/>
              <a:gd name="connsiteY93" fmla="*/ 756865 h 1978206"/>
              <a:gd name="connsiteX94" fmla="*/ 4634213 w 4650838"/>
              <a:gd name="connsiteY94" fmla="*/ 881556 h 1978206"/>
              <a:gd name="connsiteX95" fmla="*/ 4642525 w 4650838"/>
              <a:gd name="connsiteY95" fmla="*/ 989622 h 1978206"/>
              <a:gd name="connsiteX96" fmla="*/ 4650838 w 4650838"/>
              <a:gd name="connsiteY96" fmla="*/ 1022873 h 1978206"/>
              <a:gd name="connsiteX97" fmla="*/ 4642525 w 4650838"/>
              <a:gd name="connsiteY97" fmla="*/ 1496698 h 1978206"/>
              <a:gd name="connsiteX98" fmla="*/ 4634213 w 4650838"/>
              <a:gd name="connsiteY98" fmla="*/ 1521636 h 1978206"/>
              <a:gd name="connsiteX99" fmla="*/ 4592649 w 4650838"/>
              <a:gd name="connsiteY99" fmla="*/ 1646327 h 1978206"/>
              <a:gd name="connsiteX100" fmla="*/ 4584336 w 4650838"/>
              <a:gd name="connsiteY100" fmla="*/ 1696204 h 1978206"/>
              <a:gd name="connsiteX101" fmla="*/ 4576024 w 4650838"/>
              <a:gd name="connsiteY101" fmla="*/ 1721142 h 1978206"/>
              <a:gd name="connsiteX102" fmla="*/ 4567711 w 4650838"/>
              <a:gd name="connsiteY102" fmla="*/ 1829207 h 1978206"/>
              <a:gd name="connsiteX103" fmla="*/ 4559398 w 4650838"/>
              <a:gd name="connsiteY103" fmla="*/ 1879084 h 1978206"/>
              <a:gd name="connsiteX104" fmla="*/ 4451333 w 4650838"/>
              <a:gd name="connsiteY104" fmla="*/ 1920647 h 1978206"/>
              <a:gd name="connsiteX105" fmla="*/ 4135449 w 4650838"/>
              <a:gd name="connsiteY105" fmla="*/ 1945585 h 1978206"/>
              <a:gd name="connsiteX106" fmla="*/ 3620060 w 4650838"/>
              <a:gd name="connsiteY106" fmla="*/ 1928960 h 1978206"/>
              <a:gd name="connsiteX107" fmla="*/ 3520307 w 4650838"/>
              <a:gd name="connsiteY107" fmla="*/ 1912334 h 1978206"/>
              <a:gd name="connsiteX108" fmla="*/ 3378991 w 4650838"/>
              <a:gd name="connsiteY108" fmla="*/ 1895709 h 1978206"/>
              <a:gd name="connsiteX109" fmla="*/ 3304176 w 4650838"/>
              <a:gd name="connsiteY109" fmla="*/ 1879084 h 1978206"/>
              <a:gd name="connsiteX110" fmla="*/ 3129609 w 4650838"/>
              <a:gd name="connsiteY110" fmla="*/ 1870771 h 1978206"/>
              <a:gd name="connsiteX111" fmla="*/ 2564344 w 4650838"/>
              <a:gd name="connsiteY111" fmla="*/ 1879084 h 1978206"/>
              <a:gd name="connsiteX112" fmla="*/ 2356525 w 4650838"/>
              <a:gd name="connsiteY112" fmla="*/ 1912334 h 1978206"/>
              <a:gd name="connsiteX113" fmla="*/ 2223522 w 4650838"/>
              <a:gd name="connsiteY113" fmla="*/ 1928960 h 1978206"/>
              <a:gd name="connsiteX114" fmla="*/ 2132082 w 4650838"/>
              <a:gd name="connsiteY114" fmla="*/ 1945585 h 1978206"/>
              <a:gd name="connsiteX115" fmla="*/ 2015704 w 4650838"/>
              <a:gd name="connsiteY115" fmla="*/ 1953898 h 1978206"/>
              <a:gd name="connsiteX116" fmla="*/ 1367311 w 4650838"/>
              <a:gd name="connsiteY116" fmla="*/ 1962211 h 1978206"/>
              <a:gd name="connsiteX117" fmla="*/ 660729 w 4650838"/>
              <a:gd name="connsiteY117" fmla="*/ 1953898 h 1978206"/>
              <a:gd name="connsiteX118" fmla="*/ 569289 w 4650838"/>
              <a:gd name="connsiteY118" fmla="*/ 1937273 h 1978206"/>
              <a:gd name="connsiteX119" fmla="*/ 477849 w 4650838"/>
              <a:gd name="connsiteY119" fmla="*/ 1928960 h 1978206"/>
              <a:gd name="connsiteX120" fmla="*/ 411347 w 4650838"/>
              <a:gd name="connsiteY120" fmla="*/ 1920647 h 1978206"/>
              <a:gd name="connsiteX121" fmla="*/ 378096 w 4650838"/>
              <a:gd name="connsiteY121" fmla="*/ 1912334 h 1978206"/>
              <a:gd name="connsiteX122" fmla="*/ 286656 w 4650838"/>
              <a:gd name="connsiteY122" fmla="*/ 1904022 h 1978206"/>
              <a:gd name="connsiteX123" fmla="*/ 103776 w 4650838"/>
              <a:gd name="connsiteY123" fmla="*/ 1887396 h 1978206"/>
              <a:gd name="connsiteX124" fmla="*/ 70525 w 4650838"/>
              <a:gd name="connsiteY124" fmla="*/ 1879084 h 1978206"/>
              <a:gd name="connsiteX125" fmla="*/ 12336 w 4650838"/>
              <a:gd name="connsiteY125" fmla="*/ 1754393 h 1978206"/>
              <a:gd name="connsiteX126" fmla="*/ 45587 w 4650838"/>
              <a:gd name="connsiteY126" fmla="*/ 1421884 h 1978206"/>
              <a:gd name="connsiteX127" fmla="*/ 53900 w 4650838"/>
              <a:gd name="connsiteY127" fmla="*/ 1388633 h 1978206"/>
              <a:gd name="connsiteX128" fmla="*/ 70525 w 4650838"/>
              <a:gd name="connsiteY128" fmla="*/ 1338756 h 1978206"/>
              <a:gd name="connsiteX129" fmla="*/ 78838 w 4650838"/>
              <a:gd name="connsiteY129" fmla="*/ 1280567 h 1978206"/>
              <a:gd name="connsiteX130" fmla="*/ 95464 w 4650838"/>
              <a:gd name="connsiteY130" fmla="*/ 1263942 h 1978206"/>
              <a:gd name="connsiteX131" fmla="*/ 112089 w 4650838"/>
              <a:gd name="connsiteY131" fmla="*/ 1214065 h 1978206"/>
              <a:gd name="connsiteX132" fmla="*/ 120402 w 4650838"/>
              <a:gd name="connsiteY132" fmla="*/ 1189127 h 1978206"/>
              <a:gd name="connsiteX133" fmla="*/ 128715 w 4650838"/>
              <a:gd name="connsiteY133" fmla="*/ 1139251 h 19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650838" h="1978206">
                <a:moveTo>
                  <a:pt x="128715" y="1139251"/>
                </a:moveTo>
                <a:lnTo>
                  <a:pt x="128715" y="1139251"/>
                </a:lnTo>
                <a:cubicBezTo>
                  <a:pt x="153653" y="1130938"/>
                  <a:pt x="179368" y="1124668"/>
                  <a:pt x="203529" y="1114313"/>
                </a:cubicBezTo>
                <a:cubicBezTo>
                  <a:pt x="218380" y="1107948"/>
                  <a:pt x="230969" y="1097221"/>
                  <a:pt x="245093" y="1089374"/>
                </a:cubicBezTo>
                <a:cubicBezTo>
                  <a:pt x="255925" y="1083356"/>
                  <a:pt x="267836" y="1079317"/>
                  <a:pt x="278344" y="1072749"/>
                </a:cubicBezTo>
                <a:cubicBezTo>
                  <a:pt x="290093" y="1065406"/>
                  <a:pt x="300204" y="1055697"/>
                  <a:pt x="311595" y="1047811"/>
                </a:cubicBezTo>
                <a:cubicBezTo>
                  <a:pt x="336238" y="1030751"/>
                  <a:pt x="360520" y="1013036"/>
                  <a:pt x="386409" y="997934"/>
                </a:cubicBezTo>
                <a:cubicBezTo>
                  <a:pt x="393978" y="993519"/>
                  <a:pt x="403034" y="992393"/>
                  <a:pt x="411347" y="989622"/>
                </a:cubicBezTo>
                <a:cubicBezTo>
                  <a:pt x="416889" y="984080"/>
                  <a:pt x="420963" y="976501"/>
                  <a:pt x="427973" y="972996"/>
                </a:cubicBezTo>
                <a:cubicBezTo>
                  <a:pt x="438192" y="967887"/>
                  <a:pt x="450239" y="967823"/>
                  <a:pt x="461224" y="964684"/>
                </a:cubicBezTo>
                <a:cubicBezTo>
                  <a:pt x="469649" y="962277"/>
                  <a:pt x="478325" y="960290"/>
                  <a:pt x="486162" y="956371"/>
                </a:cubicBezTo>
                <a:cubicBezTo>
                  <a:pt x="573729" y="912587"/>
                  <a:pt x="512727" y="931026"/>
                  <a:pt x="577602" y="914807"/>
                </a:cubicBezTo>
                <a:cubicBezTo>
                  <a:pt x="602616" y="898131"/>
                  <a:pt x="635260" y="875543"/>
                  <a:pt x="660729" y="864931"/>
                </a:cubicBezTo>
                <a:cubicBezTo>
                  <a:pt x="673771" y="859497"/>
                  <a:pt x="688662" y="860336"/>
                  <a:pt x="702293" y="856618"/>
                </a:cubicBezTo>
                <a:cubicBezTo>
                  <a:pt x="719200" y="852007"/>
                  <a:pt x="752169" y="839993"/>
                  <a:pt x="752169" y="839993"/>
                </a:cubicBezTo>
                <a:cubicBezTo>
                  <a:pt x="763253" y="845535"/>
                  <a:pt x="775900" y="848685"/>
                  <a:pt x="785420" y="856618"/>
                </a:cubicBezTo>
                <a:cubicBezTo>
                  <a:pt x="793095" y="863014"/>
                  <a:pt x="795804" y="873755"/>
                  <a:pt x="802045" y="881556"/>
                </a:cubicBezTo>
                <a:cubicBezTo>
                  <a:pt x="806941" y="887676"/>
                  <a:pt x="813654" y="892161"/>
                  <a:pt x="818671" y="898182"/>
                </a:cubicBezTo>
                <a:cubicBezTo>
                  <a:pt x="827540" y="908825"/>
                  <a:pt x="835556" y="920159"/>
                  <a:pt x="843609" y="931433"/>
                </a:cubicBezTo>
                <a:cubicBezTo>
                  <a:pt x="849416" y="939563"/>
                  <a:pt x="853839" y="948696"/>
                  <a:pt x="860235" y="956371"/>
                </a:cubicBezTo>
                <a:cubicBezTo>
                  <a:pt x="867761" y="965402"/>
                  <a:pt x="876860" y="972996"/>
                  <a:pt x="885173" y="981309"/>
                </a:cubicBezTo>
                <a:cubicBezTo>
                  <a:pt x="890715" y="997934"/>
                  <a:pt x="892077" y="1016604"/>
                  <a:pt x="901798" y="1031185"/>
                </a:cubicBezTo>
                <a:cubicBezTo>
                  <a:pt x="907340" y="1039498"/>
                  <a:pt x="913467" y="1047449"/>
                  <a:pt x="918424" y="1056124"/>
                </a:cubicBezTo>
                <a:cubicBezTo>
                  <a:pt x="960611" y="1129952"/>
                  <a:pt x="911168" y="1053552"/>
                  <a:pt x="951675" y="1114313"/>
                </a:cubicBezTo>
                <a:cubicBezTo>
                  <a:pt x="972567" y="1176995"/>
                  <a:pt x="944384" y="1099732"/>
                  <a:pt x="976613" y="1164189"/>
                </a:cubicBezTo>
                <a:cubicBezTo>
                  <a:pt x="980532" y="1172026"/>
                  <a:pt x="979668" y="1182117"/>
                  <a:pt x="984925" y="1189127"/>
                </a:cubicBezTo>
                <a:cubicBezTo>
                  <a:pt x="996681" y="1204802"/>
                  <a:pt x="1014460" y="1215225"/>
                  <a:pt x="1026489" y="1230691"/>
                </a:cubicBezTo>
                <a:cubicBezTo>
                  <a:pt x="1034097" y="1240473"/>
                  <a:pt x="1035912" y="1253858"/>
                  <a:pt x="1043115" y="1263942"/>
                </a:cubicBezTo>
                <a:cubicBezTo>
                  <a:pt x="1054791" y="1280289"/>
                  <a:pt x="1085823" y="1303497"/>
                  <a:pt x="1101304" y="1313818"/>
                </a:cubicBezTo>
                <a:cubicBezTo>
                  <a:pt x="1169876" y="1359533"/>
                  <a:pt x="1145774" y="1349875"/>
                  <a:pt x="1201056" y="1363694"/>
                </a:cubicBezTo>
                <a:cubicBezTo>
                  <a:pt x="1209369" y="1369236"/>
                  <a:pt x="1217059" y="1375852"/>
                  <a:pt x="1225995" y="1380320"/>
                </a:cubicBezTo>
                <a:cubicBezTo>
                  <a:pt x="1270367" y="1402506"/>
                  <a:pt x="1256530" y="1390871"/>
                  <a:pt x="1292496" y="1405258"/>
                </a:cubicBezTo>
                <a:cubicBezTo>
                  <a:pt x="1312089" y="1413095"/>
                  <a:pt x="1331092" y="1422359"/>
                  <a:pt x="1350685" y="1430196"/>
                </a:cubicBezTo>
                <a:cubicBezTo>
                  <a:pt x="1358821" y="1433450"/>
                  <a:pt x="1367786" y="1434590"/>
                  <a:pt x="1375624" y="1438509"/>
                </a:cubicBezTo>
                <a:cubicBezTo>
                  <a:pt x="1384560" y="1442977"/>
                  <a:pt x="1391286" y="1451424"/>
                  <a:pt x="1400562" y="1455134"/>
                </a:cubicBezTo>
                <a:cubicBezTo>
                  <a:pt x="1419292" y="1462626"/>
                  <a:pt x="1439729" y="1465046"/>
                  <a:pt x="1458751" y="1471760"/>
                </a:cubicBezTo>
                <a:cubicBezTo>
                  <a:pt x="1486893" y="1481693"/>
                  <a:pt x="1513566" y="1495574"/>
                  <a:pt x="1541878" y="1505011"/>
                </a:cubicBezTo>
                <a:lnTo>
                  <a:pt x="1616693" y="1529949"/>
                </a:lnTo>
                <a:cubicBezTo>
                  <a:pt x="1625006" y="1532720"/>
                  <a:pt x="1633130" y="1536137"/>
                  <a:pt x="1641631" y="1538262"/>
                </a:cubicBezTo>
                <a:cubicBezTo>
                  <a:pt x="1716810" y="1557055"/>
                  <a:pt x="1624421" y="1533567"/>
                  <a:pt x="1733071" y="1563200"/>
                </a:cubicBezTo>
                <a:cubicBezTo>
                  <a:pt x="1744093" y="1566206"/>
                  <a:pt x="1755053" y="1569635"/>
                  <a:pt x="1766322" y="1571513"/>
                </a:cubicBezTo>
                <a:cubicBezTo>
                  <a:pt x="1826901" y="1581609"/>
                  <a:pt x="1823531" y="1575423"/>
                  <a:pt x="1874387" y="1588138"/>
                </a:cubicBezTo>
                <a:cubicBezTo>
                  <a:pt x="1893957" y="1593031"/>
                  <a:pt x="1913254" y="1598968"/>
                  <a:pt x="1932576" y="1604764"/>
                </a:cubicBezTo>
                <a:cubicBezTo>
                  <a:pt x="1940969" y="1607282"/>
                  <a:pt x="1948783" y="1612348"/>
                  <a:pt x="1957515" y="1613076"/>
                </a:cubicBezTo>
                <a:cubicBezTo>
                  <a:pt x="2015569" y="1617914"/>
                  <a:pt x="2073893" y="1618618"/>
                  <a:pt x="2132082" y="1621389"/>
                </a:cubicBezTo>
                <a:cubicBezTo>
                  <a:pt x="2157020" y="1624160"/>
                  <a:pt x="2182057" y="1626154"/>
                  <a:pt x="2206896" y="1629702"/>
                </a:cubicBezTo>
                <a:cubicBezTo>
                  <a:pt x="2240267" y="1634469"/>
                  <a:pt x="2273352" y="1641070"/>
                  <a:pt x="2306649" y="1646327"/>
                </a:cubicBezTo>
                <a:cubicBezTo>
                  <a:pt x="2326003" y="1649383"/>
                  <a:pt x="2345442" y="1651869"/>
                  <a:pt x="2364838" y="1654640"/>
                </a:cubicBezTo>
                <a:lnTo>
                  <a:pt x="2846976" y="1646327"/>
                </a:lnTo>
                <a:cubicBezTo>
                  <a:pt x="2866560" y="1645724"/>
                  <a:pt x="2885723" y="1640444"/>
                  <a:pt x="2905165" y="1638014"/>
                </a:cubicBezTo>
                <a:cubicBezTo>
                  <a:pt x="2930063" y="1634902"/>
                  <a:pt x="2955042" y="1632473"/>
                  <a:pt x="2979980" y="1629702"/>
                </a:cubicBezTo>
                <a:cubicBezTo>
                  <a:pt x="2991064" y="1626931"/>
                  <a:pt x="3002730" y="1625889"/>
                  <a:pt x="3013231" y="1621389"/>
                </a:cubicBezTo>
                <a:cubicBezTo>
                  <a:pt x="3022414" y="1617454"/>
                  <a:pt x="3028815" y="1608272"/>
                  <a:pt x="3038169" y="1604764"/>
                </a:cubicBezTo>
                <a:cubicBezTo>
                  <a:pt x="3051398" y="1599803"/>
                  <a:pt x="3065878" y="1599222"/>
                  <a:pt x="3079733" y="1596451"/>
                </a:cubicBezTo>
                <a:cubicBezTo>
                  <a:pt x="3088046" y="1590909"/>
                  <a:pt x="3095735" y="1584293"/>
                  <a:pt x="3104671" y="1579825"/>
                </a:cubicBezTo>
                <a:cubicBezTo>
                  <a:pt x="3118018" y="1573152"/>
                  <a:pt x="3133279" y="1570603"/>
                  <a:pt x="3146235" y="1563200"/>
                </a:cubicBezTo>
                <a:cubicBezTo>
                  <a:pt x="3153040" y="1559312"/>
                  <a:pt x="3156590" y="1551276"/>
                  <a:pt x="3162860" y="1546574"/>
                </a:cubicBezTo>
                <a:cubicBezTo>
                  <a:pt x="3178845" y="1534585"/>
                  <a:pt x="3196751" y="1525313"/>
                  <a:pt x="3212736" y="1513324"/>
                </a:cubicBezTo>
                <a:cubicBezTo>
                  <a:pt x="3219006" y="1508621"/>
                  <a:pt x="3222641" y="1500730"/>
                  <a:pt x="3229362" y="1496698"/>
                </a:cubicBezTo>
                <a:cubicBezTo>
                  <a:pt x="3236876" y="1492190"/>
                  <a:pt x="3246293" y="1491944"/>
                  <a:pt x="3254300" y="1488385"/>
                </a:cubicBezTo>
                <a:cubicBezTo>
                  <a:pt x="3271286" y="1480836"/>
                  <a:pt x="3287858" y="1472348"/>
                  <a:pt x="3304176" y="1463447"/>
                </a:cubicBezTo>
                <a:cubicBezTo>
                  <a:pt x="3318360" y="1455710"/>
                  <a:pt x="3332814" y="1448203"/>
                  <a:pt x="3345740" y="1438509"/>
                </a:cubicBezTo>
                <a:cubicBezTo>
                  <a:pt x="3355145" y="1431456"/>
                  <a:pt x="3360896" y="1420092"/>
                  <a:pt x="3370678" y="1413571"/>
                </a:cubicBezTo>
                <a:cubicBezTo>
                  <a:pt x="3401131" y="1393269"/>
                  <a:pt x="3429603" y="1386458"/>
                  <a:pt x="3462118" y="1372007"/>
                </a:cubicBezTo>
                <a:cubicBezTo>
                  <a:pt x="3473442" y="1366974"/>
                  <a:pt x="3483803" y="1359830"/>
                  <a:pt x="3495369" y="1355382"/>
                </a:cubicBezTo>
                <a:cubicBezTo>
                  <a:pt x="3519904" y="1345946"/>
                  <a:pt x="3570184" y="1330444"/>
                  <a:pt x="3570184" y="1330444"/>
                </a:cubicBezTo>
                <a:cubicBezTo>
                  <a:pt x="3649130" y="1277811"/>
                  <a:pt x="3508948" y="1369083"/>
                  <a:pt x="3653311" y="1288880"/>
                </a:cubicBezTo>
                <a:cubicBezTo>
                  <a:pt x="3660162" y="1285074"/>
                  <a:pt x="3663666" y="1276956"/>
                  <a:pt x="3669936" y="1272254"/>
                </a:cubicBezTo>
                <a:cubicBezTo>
                  <a:pt x="3685921" y="1260265"/>
                  <a:pt x="3705684" y="1253133"/>
                  <a:pt x="3719813" y="1239004"/>
                </a:cubicBezTo>
                <a:cubicBezTo>
                  <a:pt x="3739209" y="1219607"/>
                  <a:pt x="3756057" y="1197272"/>
                  <a:pt x="3778002" y="1180814"/>
                </a:cubicBezTo>
                <a:cubicBezTo>
                  <a:pt x="3789086" y="1172501"/>
                  <a:pt x="3802048" y="1166231"/>
                  <a:pt x="3811253" y="1155876"/>
                </a:cubicBezTo>
                <a:cubicBezTo>
                  <a:pt x="3824528" y="1140942"/>
                  <a:pt x="3832890" y="1122259"/>
                  <a:pt x="3844504" y="1106000"/>
                </a:cubicBezTo>
                <a:cubicBezTo>
                  <a:pt x="3901121" y="1026735"/>
                  <a:pt x="3891605" y="1053363"/>
                  <a:pt x="3935944" y="964684"/>
                </a:cubicBezTo>
                <a:cubicBezTo>
                  <a:pt x="3939863" y="956847"/>
                  <a:pt x="3939395" y="947036"/>
                  <a:pt x="3944256" y="939745"/>
                </a:cubicBezTo>
                <a:cubicBezTo>
                  <a:pt x="3950777" y="929963"/>
                  <a:pt x="3962141" y="924212"/>
                  <a:pt x="3969195" y="914807"/>
                </a:cubicBezTo>
                <a:cubicBezTo>
                  <a:pt x="3986113" y="892250"/>
                  <a:pt x="4007633" y="845817"/>
                  <a:pt x="4035696" y="823367"/>
                </a:cubicBezTo>
                <a:cubicBezTo>
                  <a:pt x="4043498" y="817126"/>
                  <a:pt x="4052322" y="812284"/>
                  <a:pt x="4060635" y="806742"/>
                </a:cubicBezTo>
                <a:cubicBezTo>
                  <a:pt x="4068948" y="795658"/>
                  <a:pt x="4077628" y="784841"/>
                  <a:pt x="4085573" y="773491"/>
                </a:cubicBezTo>
                <a:cubicBezTo>
                  <a:pt x="4097032" y="757121"/>
                  <a:pt x="4107740" y="740240"/>
                  <a:pt x="4118824" y="723614"/>
                </a:cubicBezTo>
                <a:lnTo>
                  <a:pt x="4152075" y="673738"/>
                </a:lnTo>
                <a:lnTo>
                  <a:pt x="4168700" y="648800"/>
                </a:lnTo>
                <a:cubicBezTo>
                  <a:pt x="4179784" y="632175"/>
                  <a:pt x="4193015" y="616796"/>
                  <a:pt x="4201951" y="598924"/>
                </a:cubicBezTo>
                <a:cubicBezTo>
                  <a:pt x="4213035" y="576757"/>
                  <a:pt x="4223334" y="554180"/>
                  <a:pt x="4235202" y="532422"/>
                </a:cubicBezTo>
                <a:cubicBezTo>
                  <a:pt x="4246546" y="511625"/>
                  <a:pt x="4272443" y="481713"/>
                  <a:pt x="4285078" y="465920"/>
                </a:cubicBezTo>
                <a:cubicBezTo>
                  <a:pt x="4289297" y="449044"/>
                  <a:pt x="4294548" y="424429"/>
                  <a:pt x="4301704" y="407731"/>
                </a:cubicBezTo>
                <a:cubicBezTo>
                  <a:pt x="4314362" y="378196"/>
                  <a:pt x="4318256" y="374590"/>
                  <a:pt x="4334955" y="349542"/>
                </a:cubicBezTo>
                <a:cubicBezTo>
                  <a:pt x="4337726" y="335687"/>
                  <a:pt x="4339840" y="321685"/>
                  <a:pt x="4343267" y="307978"/>
                </a:cubicBezTo>
                <a:cubicBezTo>
                  <a:pt x="4345392" y="299477"/>
                  <a:pt x="4350012" y="291661"/>
                  <a:pt x="4351580" y="283040"/>
                </a:cubicBezTo>
                <a:cubicBezTo>
                  <a:pt x="4355576" y="261061"/>
                  <a:pt x="4357741" y="238774"/>
                  <a:pt x="4359893" y="216538"/>
                </a:cubicBezTo>
                <a:cubicBezTo>
                  <a:pt x="4366055" y="152864"/>
                  <a:pt x="4363471" y="87972"/>
                  <a:pt x="4376518" y="25345"/>
                </a:cubicBezTo>
                <a:cubicBezTo>
                  <a:pt x="4378305" y="16767"/>
                  <a:pt x="4392733" y="17864"/>
                  <a:pt x="4401456" y="17033"/>
                </a:cubicBezTo>
                <a:cubicBezTo>
                  <a:pt x="4451184" y="12297"/>
                  <a:pt x="4501209" y="11491"/>
                  <a:pt x="4551085" y="8720"/>
                </a:cubicBezTo>
                <a:cubicBezTo>
                  <a:pt x="4578939" y="1756"/>
                  <a:pt x="4591382" y="-13096"/>
                  <a:pt x="4592649" y="25345"/>
                </a:cubicBezTo>
                <a:cubicBezTo>
                  <a:pt x="4600686" y="269116"/>
                  <a:pt x="4597449" y="513249"/>
                  <a:pt x="4609275" y="756865"/>
                </a:cubicBezTo>
                <a:cubicBezTo>
                  <a:pt x="4611330" y="799202"/>
                  <a:pt x="4634213" y="881556"/>
                  <a:pt x="4634213" y="881556"/>
                </a:cubicBezTo>
                <a:cubicBezTo>
                  <a:pt x="4636984" y="917578"/>
                  <a:pt x="4638304" y="953741"/>
                  <a:pt x="4642525" y="989622"/>
                </a:cubicBezTo>
                <a:cubicBezTo>
                  <a:pt x="4643860" y="1000969"/>
                  <a:pt x="4650838" y="1011448"/>
                  <a:pt x="4650838" y="1022873"/>
                </a:cubicBezTo>
                <a:cubicBezTo>
                  <a:pt x="4650838" y="1180839"/>
                  <a:pt x="4647787" y="1338820"/>
                  <a:pt x="4642525" y="1496698"/>
                </a:cubicBezTo>
                <a:cubicBezTo>
                  <a:pt x="4642233" y="1505455"/>
                  <a:pt x="4636620" y="1513211"/>
                  <a:pt x="4634213" y="1521636"/>
                </a:cubicBezTo>
                <a:cubicBezTo>
                  <a:pt x="4602883" y="1631294"/>
                  <a:pt x="4624633" y="1582362"/>
                  <a:pt x="4592649" y="1646327"/>
                </a:cubicBezTo>
                <a:cubicBezTo>
                  <a:pt x="4589878" y="1662953"/>
                  <a:pt x="4587992" y="1679750"/>
                  <a:pt x="4584336" y="1696204"/>
                </a:cubicBezTo>
                <a:cubicBezTo>
                  <a:pt x="4582435" y="1704758"/>
                  <a:pt x="4577111" y="1712447"/>
                  <a:pt x="4576024" y="1721142"/>
                </a:cubicBezTo>
                <a:cubicBezTo>
                  <a:pt x="4571543" y="1756991"/>
                  <a:pt x="4571493" y="1793277"/>
                  <a:pt x="4567711" y="1829207"/>
                </a:cubicBezTo>
                <a:cubicBezTo>
                  <a:pt x="4565946" y="1845969"/>
                  <a:pt x="4571316" y="1867166"/>
                  <a:pt x="4559398" y="1879084"/>
                </a:cubicBezTo>
                <a:cubicBezTo>
                  <a:pt x="4550898" y="1887584"/>
                  <a:pt x="4478926" y="1918019"/>
                  <a:pt x="4451333" y="1920647"/>
                </a:cubicBezTo>
                <a:cubicBezTo>
                  <a:pt x="4346186" y="1930661"/>
                  <a:pt x="4240744" y="1937272"/>
                  <a:pt x="4135449" y="1945585"/>
                </a:cubicBezTo>
                <a:cubicBezTo>
                  <a:pt x="3963653" y="1940043"/>
                  <a:pt x="3791695" y="1938238"/>
                  <a:pt x="3620060" y="1928960"/>
                </a:cubicBezTo>
                <a:cubicBezTo>
                  <a:pt x="3586399" y="1927141"/>
                  <a:pt x="3553786" y="1916273"/>
                  <a:pt x="3520307" y="1912334"/>
                </a:cubicBezTo>
                <a:lnTo>
                  <a:pt x="3378991" y="1895709"/>
                </a:lnTo>
                <a:cubicBezTo>
                  <a:pt x="3362368" y="1891553"/>
                  <a:pt x="3319427" y="1880257"/>
                  <a:pt x="3304176" y="1879084"/>
                </a:cubicBezTo>
                <a:cubicBezTo>
                  <a:pt x="3246093" y="1874616"/>
                  <a:pt x="3187798" y="1873542"/>
                  <a:pt x="3129609" y="1870771"/>
                </a:cubicBezTo>
                <a:cubicBezTo>
                  <a:pt x="2941187" y="1873542"/>
                  <a:pt x="2752669" y="1872437"/>
                  <a:pt x="2564344" y="1879084"/>
                </a:cubicBezTo>
                <a:cubicBezTo>
                  <a:pt x="2225485" y="1891044"/>
                  <a:pt x="2553275" y="1887739"/>
                  <a:pt x="2356525" y="1912334"/>
                </a:cubicBezTo>
                <a:lnTo>
                  <a:pt x="2223522" y="1928960"/>
                </a:lnTo>
                <a:cubicBezTo>
                  <a:pt x="2171173" y="1936439"/>
                  <a:pt x="2189044" y="1939889"/>
                  <a:pt x="2132082" y="1945585"/>
                </a:cubicBezTo>
                <a:cubicBezTo>
                  <a:pt x="2093383" y="1949455"/>
                  <a:pt x="2054497" y="1951127"/>
                  <a:pt x="2015704" y="1953898"/>
                </a:cubicBezTo>
                <a:cubicBezTo>
                  <a:pt x="1728171" y="1998135"/>
                  <a:pt x="1951156" y="1969996"/>
                  <a:pt x="1367311" y="1962211"/>
                </a:cubicBezTo>
                <a:lnTo>
                  <a:pt x="660729" y="1953898"/>
                </a:lnTo>
                <a:cubicBezTo>
                  <a:pt x="634469" y="1948646"/>
                  <a:pt x="595130" y="1940313"/>
                  <a:pt x="569289" y="1937273"/>
                </a:cubicBezTo>
                <a:cubicBezTo>
                  <a:pt x="538893" y="1933697"/>
                  <a:pt x="508287" y="1932164"/>
                  <a:pt x="477849" y="1928960"/>
                </a:cubicBezTo>
                <a:cubicBezTo>
                  <a:pt x="455632" y="1926621"/>
                  <a:pt x="433383" y="1924320"/>
                  <a:pt x="411347" y="1920647"/>
                </a:cubicBezTo>
                <a:cubicBezTo>
                  <a:pt x="400078" y="1918769"/>
                  <a:pt x="389421" y="1913844"/>
                  <a:pt x="378096" y="1912334"/>
                </a:cubicBezTo>
                <a:cubicBezTo>
                  <a:pt x="347759" y="1908289"/>
                  <a:pt x="317136" y="1906793"/>
                  <a:pt x="286656" y="1904022"/>
                </a:cubicBezTo>
                <a:cubicBezTo>
                  <a:pt x="207844" y="1877750"/>
                  <a:pt x="293687" y="1903910"/>
                  <a:pt x="103776" y="1887396"/>
                </a:cubicBezTo>
                <a:cubicBezTo>
                  <a:pt x="92394" y="1886406"/>
                  <a:pt x="81609" y="1881855"/>
                  <a:pt x="70525" y="1879084"/>
                </a:cubicBezTo>
                <a:cubicBezTo>
                  <a:pt x="28537" y="1837094"/>
                  <a:pt x="13985" y="1833540"/>
                  <a:pt x="12336" y="1754393"/>
                </a:cubicBezTo>
                <a:cubicBezTo>
                  <a:pt x="6441" y="1471437"/>
                  <a:pt x="-25746" y="1528886"/>
                  <a:pt x="45587" y="1421884"/>
                </a:cubicBezTo>
                <a:cubicBezTo>
                  <a:pt x="48358" y="1410800"/>
                  <a:pt x="50617" y="1399576"/>
                  <a:pt x="53900" y="1388633"/>
                </a:cubicBezTo>
                <a:cubicBezTo>
                  <a:pt x="58936" y="1371847"/>
                  <a:pt x="70525" y="1338756"/>
                  <a:pt x="70525" y="1338756"/>
                </a:cubicBezTo>
                <a:cubicBezTo>
                  <a:pt x="73296" y="1319360"/>
                  <a:pt x="72642" y="1299155"/>
                  <a:pt x="78838" y="1280567"/>
                </a:cubicBezTo>
                <a:cubicBezTo>
                  <a:pt x="81316" y="1273132"/>
                  <a:pt x="91959" y="1270952"/>
                  <a:pt x="95464" y="1263942"/>
                </a:cubicBezTo>
                <a:cubicBezTo>
                  <a:pt x="103301" y="1248267"/>
                  <a:pt x="106547" y="1230691"/>
                  <a:pt x="112089" y="1214065"/>
                </a:cubicBezTo>
                <a:cubicBezTo>
                  <a:pt x="114860" y="1205752"/>
                  <a:pt x="120402" y="1197889"/>
                  <a:pt x="120402" y="1189127"/>
                </a:cubicBezTo>
                <a:lnTo>
                  <a:pt x="128715" y="113925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9281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966" y="1678238"/>
            <a:ext cx="6131994" cy="40879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Towards 2030: Decade of Digital &amp; Green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88"/>
            <a:ext cx="5680075" cy="4087812"/>
          </a:xfrm>
        </p:spPr>
      </p:pic>
      <p:sp>
        <p:nvSpPr>
          <p:cNvPr id="5" name="TextBox 4"/>
          <p:cNvSpPr txBox="1"/>
          <p:nvPr/>
        </p:nvSpPr>
        <p:spPr>
          <a:xfrm>
            <a:off x="11744930" y="6365965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9875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98626" y="1892300"/>
            <a:ext cx="9885112" cy="4376153"/>
          </a:xfrm>
        </p:spPr>
        <p:txBody>
          <a:bodyPr/>
          <a:lstStyle/>
          <a:p>
            <a:pPr algn="r"/>
            <a:r>
              <a:rPr lang="en-IE" dirty="0" smtClean="0"/>
              <a:t>Why?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5" y="1536700"/>
            <a:ext cx="6979840" cy="4165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8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85926" y="1765300"/>
            <a:ext cx="9885112" cy="4376153"/>
          </a:xfrm>
        </p:spPr>
        <p:txBody>
          <a:bodyPr/>
          <a:lstStyle/>
          <a:p>
            <a:pPr algn="r"/>
            <a:r>
              <a:rPr lang="en-IE" dirty="0" smtClean="0"/>
              <a:t>How?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1" y="1514893"/>
            <a:ext cx="6712203" cy="45122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021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762126" y="1968500"/>
            <a:ext cx="9885112" cy="4376153"/>
          </a:xfrm>
        </p:spPr>
        <p:txBody>
          <a:bodyPr/>
          <a:lstStyle/>
          <a:p>
            <a:pPr algn="r"/>
            <a:r>
              <a:rPr lang="en-IE" dirty="0" smtClean="0"/>
              <a:t>What?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35" y="1473200"/>
            <a:ext cx="6701532" cy="43761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59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ZK Presentatie - alleen lint">
  <a:themeElements>
    <a:clrScheme name="Rijks Hemelblauw 1">
      <a:dk1>
        <a:srgbClr val="000000"/>
      </a:dk1>
      <a:lt1>
        <a:srgbClr val="FFFFFF"/>
      </a:lt1>
      <a:dk2>
        <a:srgbClr val="017BC6"/>
      </a:dk2>
      <a:lt2>
        <a:srgbClr val="D9EBF6"/>
      </a:lt2>
      <a:accent1>
        <a:srgbClr val="42145F"/>
      </a:accent1>
      <a:accent2>
        <a:srgbClr val="38870D"/>
      </a:accent2>
      <a:accent3>
        <a:srgbClr val="00689A"/>
      </a:accent3>
      <a:accent4>
        <a:srgbClr val="F9E11E"/>
      </a:accent4>
      <a:accent5>
        <a:srgbClr val="275837"/>
      </a:accent5>
      <a:accent6>
        <a:srgbClr val="94700A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hemelblauw.pptx" id="{7FB62FE5-63A5-0242-9020-04D4DE2F39C9}" vid="{BF0BFBFE-69C9-D04B-A106-BCFBAB731341}"/>
    </a:ext>
  </a:extLst>
</a:theme>
</file>

<file path=ppt/theme/theme3.xml><?xml version="1.0" encoding="utf-8"?>
<a:theme xmlns:a="http://schemas.openxmlformats.org/drawingml/2006/main" name="EZK - Sjabloon 16x9 Donkerblauw">
  <a:themeElements>
    <a:clrScheme name="Rijks Donkerblauw">
      <a:dk1>
        <a:srgbClr val="000000"/>
      </a:dk1>
      <a:lt1>
        <a:srgbClr val="FFFFFF"/>
      </a:lt1>
      <a:dk2>
        <a:srgbClr val="00689A"/>
      </a:dk2>
      <a:lt2>
        <a:srgbClr val="E4EFF9"/>
      </a:lt2>
      <a:accent1>
        <a:srgbClr val="F092CD"/>
      </a:accent1>
      <a:accent2>
        <a:srgbClr val="F9E11E"/>
      </a:accent2>
      <a:accent3>
        <a:srgbClr val="FFB612"/>
      </a:accent3>
      <a:accent4>
        <a:srgbClr val="017BC6"/>
      </a:accent4>
      <a:accent5>
        <a:srgbClr val="75D1B5"/>
      </a:accent5>
      <a:accent6>
        <a:srgbClr val="E17000"/>
      </a:accent6>
      <a:hlink>
        <a:srgbClr val="00689A"/>
      </a:hlink>
      <a:folHlink>
        <a:srgbClr val="CCDFF0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EA1A91CE-7E57-F145-BE42-7B070EEBBDDB}" vid="{6C36E585-6285-7A49-8DF5-BEF47E7226A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Standard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Govt_PPT-Template" id="{59814D09-0D4A-8243-A7F0-5619465F31BE}" vid="{45760272-7AA8-7F4D-927C-5750A647429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ijks Donkerblauw">
    <a:dk1>
      <a:srgbClr val="000000"/>
    </a:dk1>
    <a:lt1>
      <a:srgbClr val="FFFFFF"/>
    </a:lt1>
    <a:dk2>
      <a:srgbClr val="00689A"/>
    </a:dk2>
    <a:lt2>
      <a:srgbClr val="E4EFF9"/>
    </a:lt2>
    <a:accent1>
      <a:srgbClr val="F092CD"/>
    </a:accent1>
    <a:accent2>
      <a:srgbClr val="F9E11E"/>
    </a:accent2>
    <a:accent3>
      <a:srgbClr val="FFB612"/>
    </a:accent3>
    <a:accent4>
      <a:srgbClr val="017BC6"/>
    </a:accent4>
    <a:accent5>
      <a:srgbClr val="75D1B5"/>
    </a:accent5>
    <a:accent6>
      <a:srgbClr val="E17000"/>
    </a:accent6>
    <a:hlink>
      <a:srgbClr val="00689A"/>
    </a:hlink>
    <a:folHlink>
      <a:srgbClr val="CCDFF0"/>
    </a:folHlink>
  </a:clrScheme>
</a:themeOverride>
</file>

<file path=ppt/theme/themeOverride2.xml><?xml version="1.0" encoding="utf-8"?>
<a:themeOverride xmlns:a="http://schemas.openxmlformats.org/drawingml/2006/main">
  <a:clrScheme name="Rijks Donkerblauw">
    <a:dk1>
      <a:srgbClr val="000000"/>
    </a:dk1>
    <a:lt1>
      <a:srgbClr val="FFFFFF"/>
    </a:lt1>
    <a:dk2>
      <a:srgbClr val="00689A"/>
    </a:dk2>
    <a:lt2>
      <a:srgbClr val="E4EFF9"/>
    </a:lt2>
    <a:accent1>
      <a:srgbClr val="F092CD"/>
    </a:accent1>
    <a:accent2>
      <a:srgbClr val="F9E11E"/>
    </a:accent2>
    <a:accent3>
      <a:srgbClr val="FFB612"/>
    </a:accent3>
    <a:accent4>
      <a:srgbClr val="017BC6"/>
    </a:accent4>
    <a:accent5>
      <a:srgbClr val="75D1B5"/>
    </a:accent5>
    <a:accent6>
      <a:srgbClr val="E17000"/>
    </a:accent6>
    <a:hlink>
      <a:srgbClr val="00689A"/>
    </a:hlink>
    <a:folHlink>
      <a:srgbClr val="CCDF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ve_PinnedDoc xmlns="172d1904-616e-4cd6-9c85-51c3a95a941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Hive Document" ma:contentTypeID="0x01010069E366FF22784FC59E3CD917E37BB45200365735C34CCCD9449E44A38C9C9D98EC" ma:contentTypeVersion="4" ma:contentTypeDescription="" ma:contentTypeScope="" ma:versionID="323471997b03f8e0b145a5e42750633a">
  <xsd:schema xmlns:xsd="http://www.w3.org/2001/XMLSchema" xmlns:xs="http://www.w3.org/2001/XMLSchema" xmlns:p="http://schemas.microsoft.com/office/2006/metadata/properties" xmlns:ns2="172d1904-616e-4cd6-9c85-51c3a95a941c" targetNamespace="http://schemas.microsoft.com/office/2006/metadata/properties" ma:root="true" ma:fieldsID="7cbec16f548bed8a447b22d41338ea46" ns2:_="">
    <xsd:import namespace="172d1904-616e-4cd6-9c85-51c3a95a941c"/>
    <xsd:element name="properties">
      <xsd:complexType>
        <xsd:sequence>
          <xsd:element name="documentManagement">
            <xsd:complexType>
              <xsd:all>
                <xsd:element ref="ns2:Hive_PinnedDo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2d1904-616e-4cd6-9c85-51c3a95a941c" elementFormDefault="qualified">
    <xsd:import namespace="http://schemas.microsoft.com/office/2006/documentManagement/types"/>
    <xsd:import namespace="http://schemas.microsoft.com/office/infopath/2007/PartnerControls"/>
    <xsd:element name="Hive_PinnedDoc" ma:index="8" nillable="true" ma:displayName="Pinned Document" ma:default="false" ma:internalName="Hive_PinnedDoc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504FC8-E38A-4BC4-A8B3-79648CC7BBBF}">
  <ds:schemaRefs>
    <ds:schemaRef ds:uri="http://purl.org/dc/terms/"/>
    <ds:schemaRef ds:uri="http://schemas.openxmlformats.org/package/2006/metadata/core-properties"/>
    <ds:schemaRef ds:uri="172d1904-616e-4cd6-9c85-51c3a95a941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964EF8-28D6-4FE3-99C2-184B91945B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957D33-6122-444E-AF0A-4DDA20F67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2d1904-616e-4cd6-9c85-51c3a95a94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420</Words>
  <Application>Microsoft Office PowerPoint</Application>
  <PresentationFormat>Widescreen</PresentationFormat>
  <Paragraphs>103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42</vt:i4>
      </vt:variant>
    </vt:vector>
  </HeadingPairs>
  <TitlesOfParts>
    <vt:vector size="58" baseType="lpstr">
      <vt:lpstr>.AppleSystemUIFont</vt:lpstr>
      <vt:lpstr>Arial</vt:lpstr>
      <vt:lpstr>Calibri</vt:lpstr>
      <vt:lpstr>Calibri Light</vt:lpstr>
      <vt:lpstr>Georgia</vt:lpstr>
      <vt:lpstr>Lato</vt:lpstr>
      <vt:lpstr>Lato Light</vt:lpstr>
      <vt:lpstr>Open Sans</vt:lpstr>
      <vt:lpstr>Open Sans Light</vt:lpstr>
      <vt:lpstr>Verdana</vt:lpstr>
      <vt:lpstr>Wingdings</vt:lpstr>
      <vt:lpstr>2_Office Theme</vt:lpstr>
      <vt:lpstr>BZK Presentatie - alleen lint</vt:lpstr>
      <vt:lpstr>EZK - Sjabloon 16x9 Donkerblauw</vt:lpstr>
      <vt:lpstr>Office Theme</vt:lpstr>
      <vt:lpstr>1_Standard</vt:lpstr>
      <vt:lpstr>Better Public Services Supporting Life Events with Digital Services</vt:lpstr>
      <vt:lpstr>PowerPoint Presentation</vt:lpstr>
      <vt:lpstr>Stories from the Frontline</vt:lpstr>
      <vt:lpstr>PowerPoint Presentation</vt:lpstr>
      <vt:lpstr>PowerPoint Presentation</vt:lpstr>
      <vt:lpstr>Towards 2030: Decade of Digital &amp; 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Events - Digital Services</vt:lpstr>
      <vt:lpstr>PowerPoint Presentation</vt:lpstr>
      <vt:lpstr>PowerPoint Presentation</vt:lpstr>
      <vt:lpstr>Design Principles</vt:lpstr>
      <vt:lpstr>PowerPoint Presentation</vt:lpstr>
      <vt:lpstr>PowerPoint Presentation</vt:lpstr>
      <vt:lpstr>Technology – Building Blocks- Open </vt:lpstr>
      <vt:lpstr>Towards a Digital Commons</vt:lpstr>
      <vt:lpstr>Components in the Commons</vt:lpstr>
      <vt:lpstr>Components in the Cloud  </vt:lpstr>
      <vt:lpstr>Life Events Service / Once Only Principle</vt:lpstr>
      <vt:lpstr>Design System</vt:lpstr>
      <vt:lpstr>Content Management</vt:lpstr>
      <vt:lpstr>Digital Identity</vt:lpstr>
      <vt:lpstr>Data Collection</vt:lpstr>
      <vt:lpstr>Case Management</vt:lpstr>
      <vt:lpstr>Messaging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Links to related Prototypes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2021-04-12T09:08:53Z</dcterms:created>
  <dcterms:modified xsi:type="dcterms:W3CDTF">2023-11-21T16:58:50Z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0x01010069E366FF22784FC59E3CD917E37BB45200365735C34CCCD9449E44A38C9C9D98EC</vt:lpwstr>
  </property>
  <property fmtid="{D5CDD505-2E9C-101B-9397-08002B2CF9AE}" pid="3" name="eDocs_FileTopics">
    <vt:lpwstr>125;#Public Service ICT Strategy|38542e7d-6f51-46bc-9088-7685cd77618f;#199;#OGCIO Office|fe21d57d-04d8-4fdb-8fc3-be45f438d2b3</vt:lpwstr>
  </property>
  <property fmtid="{D5CDD505-2E9C-101B-9397-08002B2CF9AE}" pid="4" name="eDocs_DocumentTopics">
    <vt:lpwstr/>
  </property>
  <property fmtid="{D5CDD505-2E9C-101B-9397-08002B2CF9AE}" pid="5" name="eDocs_SeriesSubSeries">
    <vt:lpwstr>1;#035|12b7f573-7eb6-4d1b-891b-ca8d57285618</vt:lpwstr>
  </property>
  <property fmtid="{D5CDD505-2E9C-101B-9397-08002B2CF9AE}" pid="6" name="eDocs_Year">
    <vt:lpwstr>375;#2020|e48e48b9-adf6-4206-91a6-123dcbc37b2f</vt:lpwstr>
  </property>
  <property fmtid="{D5CDD505-2E9C-101B-9397-08002B2CF9AE}" pid="7" name="_dlc_policyId">
    <vt:lpwstr>0x0101000BC94875665D404BB1351B53C41FD2C0|151133126</vt:lpwstr>
  </property>
  <property fmtid="{D5CDD505-2E9C-101B-9397-08002B2CF9AE}" pid="8" name="ItemRetentionFormula">
    <vt:lpwstr>&lt;formula id="Microsoft.Office.RecordsManagement.PolicyFeatures.Expiration.Formula.BuiltIn"&gt;&lt;number&gt;3&lt;/number&gt;&lt;property&gt;Modified&lt;/property&gt;&lt;period&gt;months&lt;/period&gt;&lt;/formula&gt;</vt:lpwstr>
  </property>
  <property fmtid="{D5CDD505-2E9C-101B-9397-08002B2CF9AE}" pid="9" name="eDocs_SecurityClassification">
    <vt:lpwstr>406;#Unclassified|0db6e6fe-7da6-4395-ba22-207b2a29f028</vt:lpwstr>
  </property>
</Properties>
</file>